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73" r:id="rId6"/>
    <p:sldId id="274" r:id="rId7"/>
    <p:sldId id="261" r:id="rId8"/>
    <p:sldId id="278" r:id="rId9"/>
    <p:sldId id="260" r:id="rId10"/>
    <p:sldId id="262" r:id="rId11"/>
    <p:sldId id="263" r:id="rId12"/>
    <p:sldId id="264" r:id="rId13"/>
    <p:sldId id="275" r:id="rId14"/>
    <p:sldId id="265" r:id="rId15"/>
    <p:sldId id="266" r:id="rId16"/>
    <p:sldId id="276" r:id="rId17"/>
    <p:sldId id="267" r:id="rId18"/>
    <p:sldId id="272" r:id="rId19"/>
    <p:sldId id="268" r:id="rId20"/>
    <p:sldId id="269" r:id="rId21"/>
    <p:sldId id="270" r:id="rId22"/>
    <p:sldId id="277" r:id="rId23"/>
    <p:sldId id="27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72"/>
  </p:normalViewPr>
  <p:slideViewPr>
    <p:cSldViewPr snapToGrid="0">
      <p:cViewPr varScale="1">
        <p:scale>
          <a:sx n="113" d="100"/>
          <a:sy n="113" d="100"/>
        </p:scale>
        <p:origin x="5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138CF6-4095-43C9-B684-24A20A0DCE75}"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F2B42665-25A3-4B33-99AF-778C279BCB10}">
      <dgm:prSet/>
      <dgm:spPr/>
      <dgm:t>
        <a:bodyPr/>
        <a:lstStyle/>
        <a:p>
          <a:r>
            <a:rPr lang="en-US"/>
            <a:t>Cropped the extra pixels from the sides in the CVL faces database and reshaped the images to 354 x 480 pixels.</a:t>
          </a:r>
        </a:p>
      </dgm:t>
    </dgm:pt>
    <dgm:pt modelId="{96F6FEE2-1C11-42DB-B565-3D7DF6475BA1}" type="parTrans" cxnId="{8F531727-983B-4BA8-A1DF-DAF0867425B1}">
      <dgm:prSet/>
      <dgm:spPr/>
      <dgm:t>
        <a:bodyPr/>
        <a:lstStyle/>
        <a:p>
          <a:endParaRPr lang="en-US"/>
        </a:p>
      </dgm:t>
    </dgm:pt>
    <dgm:pt modelId="{AB1E75D6-DB98-4D23-BA05-EBECA39532C1}" type="sibTrans" cxnId="{8F531727-983B-4BA8-A1DF-DAF0867425B1}">
      <dgm:prSet/>
      <dgm:spPr/>
      <dgm:t>
        <a:bodyPr/>
        <a:lstStyle/>
        <a:p>
          <a:endParaRPr lang="en-US"/>
        </a:p>
      </dgm:t>
    </dgm:pt>
    <dgm:pt modelId="{7BABA454-A08C-4000-8CA4-9B2C05912AB2}">
      <dgm:prSet/>
      <dgm:spPr/>
      <dgm:t>
        <a:bodyPr/>
        <a:lstStyle/>
        <a:p>
          <a:r>
            <a:rPr lang="en-US"/>
            <a:t>Discarded extra images in the CVL faces database.</a:t>
          </a:r>
        </a:p>
      </dgm:t>
    </dgm:pt>
    <dgm:pt modelId="{6AD4F352-F472-401B-8935-C5F4FB0F2838}" type="parTrans" cxnId="{A8E372F1-CD3E-4441-AAF4-0A8208424459}">
      <dgm:prSet/>
      <dgm:spPr/>
      <dgm:t>
        <a:bodyPr/>
        <a:lstStyle/>
        <a:p>
          <a:endParaRPr lang="en-US"/>
        </a:p>
      </dgm:t>
    </dgm:pt>
    <dgm:pt modelId="{C827F3C9-2122-4497-909C-BFA843B2296A}" type="sibTrans" cxnId="{A8E372F1-CD3E-4441-AAF4-0A8208424459}">
      <dgm:prSet/>
      <dgm:spPr/>
      <dgm:t>
        <a:bodyPr/>
        <a:lstStyle/>
        <a:p>
          <a:endParaRPr lang="en-US"/>
        </a:p>
      </dgm:t>
    </dgm:pt>
    <dgm:pt modelId="{E78AADA4-1E8E-414F-A49A-6BE4BE6FA4A3}">
      <dgm:prSet/>
      <dgm:spPr/>
      <dgm:t>
        <a:bodyPr/>
        <a:lstStyle/>
        <a:p>
          <a:r>
            <a:rPr lang="en-US"/>
            <a:t>Generated missing images in KDEF dataset using Photoshop.</a:t>
          </a:r>
        </a:p>
      </dgm:t>
    </dgm:pt>
    <dgm:pt modelId="{80493BA5-D605-4EDC-BBE7-031788612062}" type="parTrans" cxnId="{E04A9B87-B58A-43A0-98F4-E3AEE4E972D6}">
      <dgm:prSet/>
      <dgm:spPr/>
      <dgm:t>
        <a:bodyPr/>
        <a:lstStyle/>
        <a:p>
          <a:endParaRPr lang="en-US"/>
        </a:p>
      </dgm:t>
    </dgm:pt>
    <dgm:pt modelId="{02D9C169-0334-41F7-B92D-523E4A2CC2F8}" type="sibTrans" cxnId="{E04A9B87-B58A-43A0-98F4-E3AEE4E972D6}">
      <dgm:prSet/>
      <dgm:spPr/>
      <dgm:t>
        <a:bodyPr/>
        <a:lstStyle/>
        <a:p>
          <a:endParaRPr lang="en-US"/>
        </a:p>
      </dgm:t>
    </dgm:pt>
    <dgm:pt modelId="{5F7FBF7F-33E4-4095-8CAE-28D8980E08DC}">
      <dgm:prSet/>
      <dgm:spPr/>
      <dgm:t>
        <a:bodyPr/>
        <a:lstStyle/>
        <a:p>
          <a:r>
            <a:rPr lang="en-US"/>
            <a:t>Changed the background of all the images to white using selfie segmentation model of Mediapipe and Photoshop.</a:t>
          </a:r>
        </a:p>
      </dgm:t>
    </dgm:pt>
    <dgm:pt modelId="{A8B33740-BCA1-4C0E-9BCA-ABD3DB7B519B}" type="parTrans" cxnId="{207D1789-FA8D-4204-93BF-599C8FCE40D4}">
      <dgm:prSet/>
      <dgm:spPr/>
      <dgm:t>
        <a:bodyPr/>
        <a:lstStyle/>
        <a:p>
          <a:endParaRPr lang="en-US"/>
        </a:p>
      </dgm:t>
    </dgm:pt>
    <dgm:pt modelId="{5A8C26B3-4C18-4669-9168-9C3A4A132CF0}" type="sibTrans" cxnId="{207D1789-FA8D-4204-93BF-599C8FCE40D4}">
      <dgm:prSet/>
      <dgm:spPr/>
      <dgm:t>
        <a:bodyPr/>
        <a:lstStyle/>
        <a:p>
          <a:endParaRPr lang="en-US"/>
        </a:p>
      </dgm:t>
    </dgm:pt>
    <dgm:pt modelId="{96E15A34-9E55-459A-B946-4889BFC7B6A8}">
      <dgm:prSet/>
      <dgm:spPr/>
      <dgm:t>
        <a:bodyPr/>
        <a:lstStyle/>
        <a:p>
          <a:r>
            <a:rPr lang="en-US" dirty="0"/>
            <a:t>After preprocessing and combining,  got 5470 images occupying 1.07 GB memory.</a:t>
          </a:r>
        </a:p>
      </dgm:t>
    </dgm:pt>
    <dgm:pt modelId="{B97ADD1A-E1F6-4DFB-BFFB-0C71A5211A58}" type="parTrans" cxnId="{6E98BEC4-E138-4165-9B1A-B0D873D7AE38}">
      <dgm:prSet/>
      <dgm:spPr/>
      <dgm:t>
        <a:bodyPr/>
        <a:lstStyle/>
        <a:p>
          <a:endParaRPr lang="en-US"/>
        </a:p>
      </dgm:t>
    </dgm:pt>
    <dgm:pt modelId="{F21E9EB3-1353-4A00-B172-8567294C3AC1}" type="sibTrans" cxnId="{6E98BEC4-E138-4165-9B1A-B0D873D7AE38}">
      <dgm:prSet/>
      <dgm:spPr/>
      <dgm:t>
        <a:bodyPr/>
        <a:lstStyle/>
        <a:p>
          <a:endParaRPr lang="en-US"/>
        </a:p>
      </dgm:t>
    </dgm:pt>
    <dgm:pt modelId="{9B5257F7-2304-9343-B11B-2F3D51EB6C33}" type="pres">
      <dgm:prSet presAssocID="{A2138CF6-4095-43C9-B684-24A20A0DCE75}" presName="outerComposite" presStyleCnt="0">
        <dgm:presLayoutVars>
          <dgm:chMax val="5"/>
          <dgm:dir/>
          <dgm:resizeHandles val="exact"/>
        </dgm:presLayoutVars>
      </dgm:prSet>
      <dgm:spPr/>
    </dgm:pt>
    <dgm:pt modelId="{5D120587-21F6-8B4F-83CB-41FE976080D8}" type="pres">
      <dgm:prSet presAssocID="{A2138CF6-4095-43C9-B684-24A20A0DCE75}" presName="dummyMaxCanvas" presStyleCnt="0">
        <dgm:presLayoutVars/>
      </dgm:prSet>
      <dgm:spPr/>
    </dgm:pt>
    <dgm:pt modelId="{711207BB-E3B2-6442-8131-A813084E05C9}" type="pres">
      <dgm:prSet presAssocID="{A2138CF6-4095-43C9-B684-24A20A0DCE75}" presName="FiveNodes_1" presStyleLbl="node1" presStyleIdx="0" presStyleCnt="5">
        <dgm:presLayoutVars>
          <dgm:bulletEnabled val="1"/>
        </dgm:presLayoutVars>
      </dgm:prSet>
      <dgm:spPr/>
    </dgm:pt>
    <dgm:pt modelId="{4B5DFE12-768B-CD43-9551-2FF03BF5D516}" type="pres">
      <dgm:prSet presAssocID="{A2138CF6-4095-43C9-B684-24A20A0DCE75}" presName="FiveNodes_2" presStyleLbl="node1" presStyleIdx="1" presStyleCnt="5">
        <dgm:presLayoutVars>
          <dgm:bulletEnabled val="1"/>
        </dgm:presLayoutVars>
      </dgm:prSet>
      <dgm:spPr/>
    </dgm:pt>
    <dgm:pt modelId="{B7168175-2D52-CE4D-A5A5-F00662C2784C}" type="pres">
      <dgm:prSet presAssocID="{A2138CF6-4095-43C9-B684-24A20A0DCE75}" presName="FiveNodes_3" presStyleLbl="node1" presStyleIdx="2" presStyleCnt="5">
        <dgm:presLayoutVars>
          <dgm:bulletEnabled val="1"/>
        </dgm:presLayoutVars>
      </dgm:prSet>
      <dgm:spPr/>
    </dgm:pt>
    <dgm:pt modelId="{22F8EE8A-59C5-544D-B249-17CFA1E4904E}" type="pres">
      <dgm:prSet presAssocID="{A2138CF6-4095-43C9-B684-24A20A0DCE75}" presName="FiveNodes_4" presStyleLbl="node1" presStyleIdx="3" presStyleCnt="5">
        <dgm:presLayoutVars>
          <dgm:bulletEnabled val="1"/>
        </dgm:presLayoutVars>
      </dgm:prSet>
      <dgm:spPr/>
    </dgm:pt>
    <dgm:pt modelId="{FBACEE6F-4C69-E449-B093-CFE0FC602468}" type="pres">
      <dgm:prSet presAssocID="{A2138CF6-4095-43C9-B684-24A20A0DCE75}" presName="FiveNodes_5" presStyleLbl="node1" presStyleIdx="4" presStyleCnt="5">
        <dgm:presLayoutVars>
          <dgm:bulletEnabled val="1"/>
        </dgm:presLayoutVars>
      </dgm:prSet>
      <dgm:spPr/>
    </dgm:pt>
    <dgm:pt modelId="{3F18BC1D-ED68-E844-9638-4CE8545E135B}" type="pres">
      <dgm:prSet presAssocID="{A2138CF6-4095-43C9-B684-24A20A0DCE75}" presName="FiveConn_1-2" presStyleLbl="fgAccFollowNode1" presStyleIdx="0" presStyleCnt="4">
        <dgm:presLayoutVars>
          <dgm:bulletEnabled val="1"/>
        </dgm:presLayoutVars>
      </dgm:prSet>
      <dgm:spPr/>
    </dgm:pt>
    <dgm:pt modelId="{1F0B06B6-DB5A-094C-88D8-AA1339225497}" type="pres">
      <dgm:prSet presAssocID="{A2138CF6-4095-43C9-B684-24A20A0DCE75}" presName="FiveConn_2-3" presStyleLbl="fgAccFollowNode1" presStyleIdx="1" presStyleCnt="4">
        <dgm:presLayoutVars>
          <dgm:bulletEnabled val="1"/>
        </dgm:presLayoutVars>
      </dgm:prSet>
      <dgm:spPr/>
    </dgm:pt>
    <dgm:pt modelId="{F02BBFB0-9E2E-7440-B128-E4013E6C35F6}" type="pres">
      <dgm:prSet presAssocID="{A2138CF6-4095-43C9-B684-24A20A0DCE75}" presName="FiveConn_3-4" presStyleLbl="fgAccFollowNode1" presStyleIdx="2" presStyleCnt="4">
        <dgm:presLayoutVars>
          <dgm:bulletEnabled val="1"/>
        </dgm:presLayoutVars>
      </dgm:prSet>
      <dgm:spPr/>
    </dgm:pt>
    <dgm:pt modelId="{B387EDD9-8B33-7747-8D41-3F2885E37C6E}" type="pres">
      <dgm:prSet presAssocID="{A2138CF6-4095-43C9-B684-24A20A0DCE75}" presName="FiveConn_4-5" presStyleLbl="fgAccFollowNode1" presStyleIdx="3" presStyleCnt="4">
        <dgm:presLayoutVars>
          <dgm:bulletEnabled val="1"/>
        </dgm:presLayoutVars>
      </dgm:prSet>
      <dgm:spPr/>
    </dgm:pt>
    <dgm:pt modelId="{083E7E21-8343-9B45-A9A0-3376B2D9F858}" type="pres">
      <dgm:prSet presAssocID="{A2138CF6-4095-43C9-B684-24A20A0DCE75}" presName="FiveNodes_1_text" presStyleLbl="node1" presStyleIdx="4" presStyleCnt="5">
        <dgm:presLayoutVars>
          <dgm:bulletEnabled val="1"/>
        </dgm:presLayoutVars>
      </dgm:prSet>
      <dgm:spPr/>
    </dgm:pt>
    <dgm:pt modelId="{CDAA8531-DF9B-6C41-9CE2-547E6E0F7096}" type="pres">
      <dgm:prSet presAssocID="{A2138CF6-4095-43C9-B684-24A20A0DCE75}" presName="FiveNodes_2_text" presStyleLbl="node1" presStyleIdx="4" presStyleCnt="5">
        <dgm:presLayoutVars>
          <dgm:bulletEnabled val="1"/>
        </dgm:presLayoutVars>
      </dgm:prSet>
      <dgm:spPr/>
    </dgm:pt>
    <dgm:pt modelId="{D4A74D1F-7AF1-4441-858D-8B70C85DFD5E}" type="pres">
      <dgm:prSet presAssocID="{A2138CF6-4095-43C9-B684-24A20A0DCE75}" presName="FiveNodes_3_text" presStyleLbl="node1" presStyleIdx="4" presStyleCnt="5">
        <dgm:presLayoutVars>
          <dgm:bulletEnabled val="1"/>
        </dgm:presLayoutVars>
      </dgm:prSet>
      <dgm:spPr/>
    </dgm:pt>
    <dgm:pt modelId="{6D24A1C0-C347-B249-9252-80429BCCA973}" type="pres">
      <dgm:prSet presAssocID="{A2138CF6-4095-43C9-B684-24A20A0DCE75}" presName="FiveNodes_4_text" presStyleLbl="node1" presStyleIdx="4" presStyleCnt="5">
        <dgm:presLayoutVars>
          <dgm:bulletEnabled val="1"/>
        </dgm:presLayoutVars>
      </dgm:prSet>
      <dgm:spPr/>
    </dgm:pt>
    <dgm:pt modelId="{3796AC12-C39C-C344-BD50-B7D40C9D448B}" type="pres">
      <dgm:prSet presAssocID="{A2138CF6-4095-43C9-B684-24A20A0DCE75}" presName="FiveNodes_5_text" presStyleLbl="node1" presStyleIdx="4" presStyleCnt="5">
        <dgm:presLayoutVars>
          <dgm:bulletEnabled val="1"/>
        </dgm:presLayoutVars>
      </dgm:prSet>
      <dgm:spPr/>
    </dgm:pt>
  </dgm:ptLst>
  <dgm:cxnLst>
    <dgm:cxn modelId="{2D577105-1335-9F41-BE5D-7C9DC6A7638F}" type="presOf" srcId="{E78AADA4-1E8E-414F-A49A-6BE4BE6FA4A3}" destId="{D4A74D1F-7AF1-4441-858D-8B70C85DFD5E}" srcOrd="1" destOrd="0" presId="urn:microsoft.com/office/officeart/2005/8/layout/vProcess5"/>
    <dgm:cxn modelId="{D67B5817-8BA6-9E41-89FD-710AF078F096}" type="presOf" srcId="{AB1E75D6-DB98-4D23-BA05-EBECA39532C1}" destId="{3F18BC1D-ED68-E844-9638-4CE8545E135B}" srcOrd="0" destOrd="0" presId="urn:microsoft.com/office/officeart/2005/8/layout/vProcess5"/>
    <dgm:cxn modelId="{2424DD21-30C3-DD49-B616-FE9B6A177DA2}" type="presOf" srcId="{5A8C26B3-4C18-4669-9168-9C3A4A132CF0}" destId="{B387EDD9-8B33-7747-8D41-3F2885E37C6E}" srcOrd="0" destOrd="0" presId="urn:microsoft.com/office/officeart/2005/8/layout/vProcess5"/>
    <dgm:cxn modelId="{8F531727-983B-4BA8-A1DF-DAF0867425B1}" srcId="{A2138CF6-4095-43C9-B684-24A20A0DCE75}" destId="{F2B42665-25A3-4B33-99AF-778C279BCB10}" srcOrd="0" destOrd="0" parTransId="{96F6FEE2-1C11-42DB-B565-3D7DF6475BA1}" sibTransId="{AB1E75D6-DB98-4D23-BA05-EBECA39532C1}"/>
    <dgm:cxn modelId="{D19CBF28-E165-214E-8AE6-6377D1049482}" type="presOf" srcId="{02D9C169-0334-41F7-B92D-523E4A2CC2F8}" destId="{F02BBFB0-9E2E-7440-B128-E4013E6C35F6}" srcOrd="0" destOrd="0" presId="urn:microsoft.com/office/officeart/2005/8/layout/vProcess5"/>
    <dgm:cxn modelId="{C08F082C-63CD-E140-9785-F91C1AA59F89}" type="presOf" srcId="{A2138CF6-4095-43C9-B684-24A20A0DCE75}" destId="{9B5257F7-2304-9343-B11B-2F3D51EB6C33}" srcOrd="0" destOrd="0" presId="urn:microsoft.com/office/officeart/2005/8/layout/vProcess5"/>
    <dgm:cxn modelId="{1244042F-3375-EE4C-9F9B-EC9004F50632}" type="presOf" srcId="{5F7FBF7F-33E4-4095-8CAE-28D8980E08DC}" destId="{6D24A1C0-C347-B249-9252-80429BCCA973}" srcOrd="1" destOrd="0" presId="urn:microsoft.com/office/officeart/2005/8/layout/vProcess5"/>
    <dgm:cxn modelId="{372DEC37-C620-CE4A-9373-A7D612D5FE95}" type="presOf" srcId="{F2B42665-25A3-4B33-99AF-778C279BCB10}" destId="{711207BB-E3B2-6442-8131-A813084E05C9}" srcOrd="0" destOrd="0" presId="urn:microsoft.com/office/officeart/2005/8/layout/vProcess5"/>
    <dgm:cxn modelId="{F1DDD845-90F5-4C4B-B39A-AC74CAC71D91}" type="presOf" srcId="{96E15A34-9E55-459A-B946-4889BFC7B6A8}" destId="{3796AC12-C39C-C344-BD50-B7D40C9D448B}" srcOrd="1" destOrd="0" presId="urn:microsoft.com/office/officeart/2005/8/layout/vProcess5"/>
    <dgm:cxn modelId="{736DB346-EEB3-8943-BB0D-70410152335D}" type="presOf" srcId="{F2B42665-25A3-4B33-99AF-778C279BCB10}" destId="{083E7E21-8343-9B45-A9A0-3376B2D9F858}" srcOrd="1" destOrd="0" presId="urn:microsoft.com/office/officeart/2005/8/layout/vProcess5"/>
    <dgm:cxn modelId="{865C8965-793F-2B40-86D2-865BCCE3A1A3}" type="presOf" srcId="{C827F3C9-2122-4497-909C-BFA843B2296A}" destId="{1F0B06B6-DB5A-094C-88D8-AA1339225497}" srcOrd="0" destOrd="0" presId="urn:microsoft.com/office/officeart/2005/8/layout/vProcess5"/>
    <dgm:cxn modelId="{9A02736B-2287-854B-94C3-15916F03BC61}" type="presOf" srcId="{7BABA454-A08C-4000-8CA4-9B2C05912AB2}" destId="{4B5DFE12-768B-CD43-9551-2FF03BF5D516}" srcOrd="0" destOrd="0" presId="urn:microsoft.com/office/officeart/2005/8/layout/vProcess5"/>
    <dgm:cxn modelId="{53C9507B-4685-0645-9647-D4CD5D29EE00}" type="presOf" srcId="{7BABA454-A08C-4000-8CA4-9B2C05912AB2}" destId="{CDAA8531-DF9B-6C41-9CE2-547E6E0F7096}" srcOrd="1" destOrd="0" presId="urn:microsoft.com/office/officeart/2005/8/layout/vProcess5"/>
    <dgm:cxn modelId="{E04A9B87-B58A-43A0-98F4-E3AEE4E972D6}" srcId="{A2138CF6-4095-43C9-B684-24A20A0DCE75}" destId="{E78AADA4-1E8E-414F-A49A-6BE4BE6FA4A3}" srcOrd="2" destOrd="0" parTransId="{80493BA5-D605-4EDC-BBE7-031788612062}" sibTransId="{02D9C169-0334-41F7-B92D-523E4A2CC2F8}"/>
    <dgm:cxn modelId="{207D1789-FA8D-4204-93BF-599C8FCE40D4}" srcId="{A2138CF6-4095-43C9-B684-24A20A0DCE75}" destId="{5F7FBF7F-33E4-4095-8CAE-28D8980E08DC}" srcOrd="3" destOrd="0" parTransId="{A8B33740-BCA1-4C0E-9BCA-ABD3DB7B519B}" sibTransId="{5A8C26B3-4C18-4669-9168-9C3A4A132CF0}"/>
    <dgm:cxn modelId="{CAE8CEA0-1230-5345-B876-386D4548A4E1}" type="presOf" srcId="{96E15A34-9E55-459A-B946-4889BFC7B6A8}" destId="{FBACEE6F-4C69-E449-B093-CFE0FC602468}" srcOrd="0" destOrd="0" presId="urn:microsoft.com/office/officeart/2005/8/layout/vProcess5"/>
    <dgm:cxn modelId="{6E98BEC4-E138-4165-9B1A-B0D873D7AE38}" srcId="{A2138CF6-4095-43C9-B684-24A20A0DCE75}" destId="{96E15A34-9E55-459A-B946-4889BFC7B6A8}" srcOrd="4" destOrd="0" parTransId="{B97ADD1A-E1F6-4DFB-BFFB-0C71A5211A58}" sibTransId="{F21E9EB3-1353-4A00-B172-8567294C3AC1}"/>
    <dgm:cxn modelId="{05FA12C8-355C-7F4D-AE25-CA854A65CA7D}" type="presOf" srcId="{5F7FBF7F-33E4-4095-8CAE-28D8980E08DC}" destId="{22F8EE8A-59C5-544D-B249-17CFA1E4904E}" srcOrd="0" destOrd="0" presId="urn:microsoft.com/office/officeart/2005/8/layout/vProcess5"/>
    <dgm:cxn modelId="{1BED07DC-1441-4D46-A98D-C97F8A9D7326}" type="presOf" srcId="{E78AADA4-1E8E-414F-A49A-6BE4BE6FA4A3}" destId="{B7168175-2D52-CE4D-A5A5-F00662C2784C}" srcOrd="0" destOrd="0" presId="urn:microsoft.com/office/officeart/2005/8/layout/vProcess5"/>
    <dgm:cxn modelId="{A8E372F1-CD3E-4441-AAF4-0A8208424459}" srcId="{A2138CF6-4095-43C9-B684-24A20A0DCE75}" destId="{7BABA454-A08C-4000-8CA4-9B2C05912AB2}" srcOrd="1" destOrd="0" parTransId="{6AD4F352-F472-401B-8935-C5F4FB0F2838}" sibTransId="{C827F3C9-2122-4497-909C-BFA843B2296A}"/>
    <dgm:cxn modelId="{071CE203-AA4A-5844-BB6D-0E337A8CCB42}" type="presParOf" srcId="{9B5257F7-2304-9343-B11B-2F3D51EB6C33}" destId="{5D120587-21F6-8B4F-83CB-41FE976080D8}" srcOrd="0" destOrd="0" presId="urn:microsoft.com/office/officeart/2005/8/layout/vProcess5"/>
    <dgm:cxn modelId="{A90F427B-1363-3B4A-838E-42DD92032831}" type="presParOf" srcId="{9B5257F7-2304-9343-B11B-2F3D51EB6C33}" destId="{711207BB-E3B2-6442-8131-A813084E05C9}" srcOrd="1" destOrd="0" presId="urn:microsoft.com/office/officeart/2005/8/layout/vProcess5"/>
    <dgm:cxn modelId="{0675E713-0518-4144-A0F0-9C8A9B757B62}" type="presParOf" srcId="{9B5257F7-2304-9343-B11B-2F3D51EB6C33}" destId="{4B5DFE12-768B-CD43-9551-2FF03BF5D516}" srcOrd="2" destOrd="0" presId="urn:microsoft.com/office/officeart/2005/8/layout/vProcess5"/>
    <dgm:cxn modelId="{6F0C908A-B990-DA4E-87F2-3A515F5D916A}" type="presParOf" srcId="{9B5257F7-2304-9343-B11B-2F3D51EB6C33}" destId="{B7168175-2D52-CE4D-A5A5-F00662C2784C}" srcOrd="3" destOrd="0" presId="urn:microsoft.com/office/officeart/2005/8/layout/vProcess5"/>
    <dgm:cxn modelId="{44184E32-4147-4546-AC0D-420009F0DABC}" type="presParOf" srcId="{9B5257F7-2304-9343-B11B-2F3D51EB6C33}" destId="{22F8EE8A-59C5-544D-B249-17CFA1E4904E}" srcOrd="4" destOrd="0" presId="urn:microsoft.com/office/officeart/2005/8/layout/vProcess5"/>
    <dgm:cxn modelId="{E2F2D98C-D1BE-4F42-B16F-1F36A598361A}" type="presParOf" srcId="{9B5257F7-2304-9343-B11B-2F3D51EB6C33}" destId="{FBACEE6F-4C69-E449-B093-CFE0FC602468}" srcOrd="5" destOrd="0" presId="urn:microsoft.com/office/officeart/2005/8/layout/vProcess5"/>
    <dgm:cxn modelId="{6BFE23CA-D92E-2D47-8049-7956B113097C}" type="presParOf" srcId="{9B5257F7-2304-9343-B11B-2F3D51EB6C33}" destId="{3F18BC1D-ED68-E844-9638-4CE8545E135B}" srcOrd="6" destOrd="0" presId="urn:microsoft.com/office/officeart/2005/8/layout/vProcess5"/>
    <dgm:cxn modelId="{CD17A67B-DB89-5943-AAF2-59F9561BF574}" type="presParOf" srcId="{9B5257F7-2304-9343-B11B-2F3D51EB6C33}" destId="{1F0B06B6-DB5A-094C-88D8-AA1339225497}" srcOrd="7" destOrd="0" presId="urn:microsoft.com/office/officeart/2005/8/layout/vProcess5"/>
    <dgm:cxn modelId="{DAF02F80-564C-0440-80AE-DABF03BD1C2E}" type="presParOf" srcId="{9B5257F7-2304-9343-B11B-2F3D51EB6C33}" destId="{F02BBFB0-9E2E-7440-B128-E4013E6C35F6}" srcOrd="8" destOrd="0" presId="urn:microsoft.com/office/officeart/2005/8/layout/vProcess5"/>
    <dgm:cxn modelId="{FC82CB87-8F28-B947-92CA-AE584DF0B741}" type="presParOf" srcId="{9B5257F7-2304-9343-B11B-2F3D51EB6C33}" destId="{B387EDD9-8B33-7747-8D41-3F2885E37C6E}" srcOrd="9" destOrd="0" presId="urn:microsoft.com/office/officeart/2005/8/layout/vProcess5"/>
    <dgm:cxn modelId="{34A5C1D2-7338-C548-8030-1259157F43BE}" type="presParOf" srcId="{9B5257F7-2304-9343-B11B-2F3D51EB6C33}" destId="{083E7E21-8343-9B45-A9A0-3376B2D9F858}" srcOrd="10" destOrd="0" presId="urn:microsoft.com/office/officeart/2005/8/layout/vProcess5"/>
    <dgm:cxn modelId="{FB8B33B4-BE77-B046-928C-7525C69393E6}" type="presParOf" srcId="{9B5257F7-2304-9343-B11B-2F3D51EB6C33}" destId="{CDAA8531-DF9B-6C41-9CE2-547E6E0F7096}" srcOrd="11" destOrd="0" presId="urn:microsoft.com/office/officeart/2005/8/layout/vProcess5"/>
    <dgm:cxn modelId="{90E37706-5AE2-6A42-892B-9D4E5410B1F2}" type="presParOf" srcId="{9B5257F7-2304-9343-B11B-2F3D51EB6C33}" destId="{D4A74D1F-7AF1-4441-858D-8B70C85DFD5E}" srcOrd="12" destOrd="0" presId="urn:microsoft.com/office/officeart/2005/8/layout/vProcess5"/>
    <dgm:cxn modelId="{F1D38BC0-4BF9-1A49-9701-DEE29E432DBD}" type="presParOf" srcId="{9B5257F7-2304-9343-B11B-2F3D51EB6C33}" destId="{6D24A1C0-C347-B249-9252-80429BCCA973}" srcOrd="13" destOrd="0" presId="urn:microsoft.com/office/officeart/2005/8/layout/vProcess5"/>
    <dgm:cxn modelId="{61A8F255-F2CE-D543-AE01-6C32E60ECA2C}" type="presParOf" srcId="{9B5257F7-2304-9343-B11B-2F3D51EB6C33}" destId="{3796AC12-C39C-C344-BD50-B7D40C9D448B}"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C2AD3C-2D97-4982-85EF-717D178428D6}"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CFBBED75-FC2E-4377-98F8-794ABEADD869}">
      <dgm:prSet/>
      <dgm:spPr/>
      <dgm:t>
        <a:bodyPr/>
        <a:lstStyle/>
        <a:p>
          <a:r>
            <a:rPr lang="en-US" dirty="0"/>
            <a:t>In conclusion our project did a good job being a prototype, working with limited data with very little diversity. It gave us good results for the training and test images of the dataset, but mixed results on the images from the web.</a:t>
          </a:r>
        </a:p>
      </dgm:t>
    </dgm:pt>
    <dgm:pt modelId="{462B7E07-1A31-4306-9874-7A1EA4A234AB}" type="parTrans" cxnId="{348227D4-3AE9-41CD-9738-D017EA86EDA7}">
      <dgm:prSet/>
      <dgm:spPr/>
      <dgm:t>
        <a:bodyPr/>
        <a:lstStyle/>
        <a:p>
          <a:endParaRPr lang="en-US"/>
        </a:p>
      </dgm:t>
    </dgm:pt>
    <dgm:pt modelId="{1D4DB8A1-0806-41BE-A079-9ED652978777}" type="sibTrans" cxnId="{348227D4-3AE9-41CD-9738-D017EA86EDA7}">
      <dgm:prSet/>
      <dgm:spPr/>
      <dgm:t>
        <a:bodyPr/>
        <a:lstStyle/>
        <a:p>
          <a:endParaRPr lang="en-US"/>
        </a:p>
      </dgm:t>
    </dgm:pt>
    <dgm:pt modelId="{A36EE67A-E93E-48DB-87AE-30A0EB662BCC}">
      <dgm:prSet/>
      <dgm:spPr/>
      <dgm:t>
        <a:bodyPr/>
        <a:lstStyle/>
        <a:p>
          <a:r>
            <a:rPr lang="en-US" dirty="0"/>
            <a:t>For future work, we’d like to train </a:t>
          </a:r>
          <a:r>
            <a:rPr lang="en-US"/>
            <a:t>our models on </a:t>
          </a:r>
          <a:r>
            <a:rPr lang="en-US" dirty="0"/>
            <a:t>a bigger dataset which has more diversity, meaning it has people from different ethnicity.</a:t>
          </a:r>
        </a:p>
      </dgm:t>
    </dgm:pt>
    <dgm:pt modelId="{9DBC1BC7-8AE0-4132-8131-68E2D0BBA15D}" type="parTrans" cxnId="{FBEC9300-6DBB-44B1-94B1-9A5EF7408AEF}">
      <dgm:prSet/>
      <dgm:spPr/>
      <dgm:t>
        <a:bodyPr/>
        <a:lstStyle/>
        <a:p>
          <a:endParaRPr lang="en-US"/>
        </a:p>
      </dgm:t>
    </dgm:pt>
    <dgm:pt modelId="{E17F3AD8-39C6-443B-AE4C-7B81818D9FC0}" type="sibTrans" cxnId="{FBEC9300-6DBB-44B1-94B1-9A5EF7408AEF}">
      <dgm:prSet/>
      <dgm:spPr/>
      <dgm:t>
        <a:bodyPr/>
        <a:lstStyle/>
        <a:p>
          <a:endParaRPr lang="en-US"/>
        </a:p>
      </dgm:t>
    </dgm:pt>
    <dgm:pt modelId="{FEA6FA76-E645-A643-9FE1-A71882B14BAB}" type="pres">
      <dgm:prSet presAssocID="{5EC2AD3C-2D97-4982-85EF-717D178428D6}" presName="outerComposite" presStyleCnt="0">
        <dgm:presLayoutVars>
          <dgm:chMax val="5"/>
          <dgm:dir/>
          <dgm:resizeHandles val="exact"/>
        </dgm:presLayoutVars>
      </dgm:prSet>
      <dgm:spPr/>
    </dgm:pt>
    <dgm:pt modelId="{486FE37C-AA1A-A742-93BD-E4335E4B36AE}" type="pres">
      <dgm:prSet presAssocID="{5EC2AD3C-2D97-4982-85EF-717D178428D6}" presName="dummyMaxCanvas" presStyleCnt="0">
        <dgm:presLayoutVars/>
      </dgm:prSet>
      <dgm:spPr/>
    </dgm:pt>
    <dgm:pt modelId="{F893F85B-3A69-134C-A690-F771B778E869}" type="pres">
      <dgm:prSet presAssocID="{5EC2AD3C-2D97-4982-85EF-717D178428D6}" presName="TwoNodes_1" presStyleLbl="node1" presStyleIdx="0" presStyleCnt="2">
        <dgm:presLayoutVars>
          <dgm:bulletEnabled val="1"/>
        </dgm:presLayoutVars>
      </dgm:prSet>
      <dgm:spPr/>
    </dgm:pt>
    <dgm:pt modelId="{9EC8C827-C30F-9C44-9846-DA4CFDB3ED55}" type="pres">
      <dgm:prSet presAssocID="{5EC2AD3C-2D97-4982-85EF-717D178428D6}" presName="TwoNodes_2" presStyleLbl="node1" presStyleIdx="1" presStyleCnt="2">
        <dgm:presLayoutVars>
          <dgm:bulletEnabled val="1"/>
        </dgm:presLayoutVars>
      </dgm:prSet>
      <dgm:spPr/>
    </dgm:pt>
    <dgm:pt modelId="{385559F8-05FA-D149-B361-35CD0B71A2E2}" type="pres">
      <dgm:prSet presAssocID="{5EC2AD3C-2D97-4982-85EF-717D178428D6}" presName="TwoConn_1-2" presStyleLbl="fgAccFollowNode1" presStyleIdx="0" presStyleCnt="1">
        <dgm:presLayoutVars>
          <dgm:bulletEnabled val="1"/>
        </dgm:presLayoutVars>
      </dgm:prSet>
      <dgm:spPr/>
    </dgm:pt>
    <dgm:pt modelId="{217EBA09-4A19-B841-A6A2-261B9CE240D4}" type="pres">
      <dgm:prSet presAssocID="{5EC2AD3C-2D97-4982-85EF-717D178428D6}" presName="TwoNodes_1_text" presStyleLbl="node1" presStyleIdx="1" presStyleCnt="2">
        <dgm:presLayoutVars>
          <dgm:bulletEnabled val="1"/>
        </dgm:presLayoutVars>
      </dgm:prSet>
      <dgm:spPr/>
    </dgm:pt>
    <dgm:pt modelId="{1226D4C8-6E84-304E-A09D-2484578E69FB}" type="pres">
      <dgm:prSet presAssocID="{5EC2AD3C-2D97-4982-85EF-717D178428D6}" presName="TwoNodes_2_text" presStyleLbl="node1" presStyleIdx="1" presStyleCnt="2">
        <dgm:presLayoutVars>
          <dgm:bulletEnabled val="1"/>
        </dgm:presLayoutVars>
      </dgm:prSet>
      <dgm:spPr/>
    </dgm:pt>
  </dgm:ptLst>
  <dgm:cxnLst>
    <dgm:cxn modelId="{FBEC9300-6DBB-44B1-94B1-9A5EF7408AEF}" srcId="{5EC2AD3C-2D97-4982-85EF-717D178428D6}" destId="{A36EE67A-E93E-48DB-87AE-30A0EB662BCC}" srcOrd="1" destOrd="0" parTransId="{9DBC1BC7-8AE0-4132-8131-68E2D0BBA15D}" sibTransId="{E17F3AD8-39C6-443B-AE4C-7B81818D9FC0}"/>
    <dgm:cxn modelId="{E7377B27-B9EB-BA49-BEC9-214A02DE5F13}" type="presOf" srcId="{5EC2AD3C-2D97-4982-85EF-717D178428D6}" destId="{FEA6FA76-E645-A643-9FE1-A71882B14BAB}" srcOrd="0" destOrd="0" presId="urn:microsoft.com/office/officeart/2005/8/layout/vProcess5"/>
    <dgm:cxn modelId="{DA195838-9ED5-2543-8F1E-F270255ED18D}" type="presOf" srcId="{CFBBED75-FC2E-4377-98F8-794ABEADD869}" destId="{F893F85B-3A69-134C-A690-F771B778E869}" srcOrd="0" destOrd="0" presId="urn:microsoft.com/office/officeart/2005/8/layout/vProcess5"/>
    <dgm:cxn modelId="{DE856F54-AD7A-324C-8B19-B5B6929D3C5C}" type="presOf" srcId="{CFBBED75-FC2E-4377-98F8-794ABEADD869}" destId="{217EBA09-4A19-B841-A6A2-261B9CE240D4}" srcOrd="1" destOrd="0" presId="urn:microsoft.com/office/officeart/2005/8/layout/vProcess5"/>
    <dgm:cxn modelId="{2947D15C-A726-0E4C-BD12-08ED212C504D}" type="presOf" srcId="{A36EE67A-E93E-48DB-87AE-30A0EB662BCC}" destId="{9EC8C827-C30F-9C44-9846-DA4CFDB3ED55}" srcOrd="0" destOrd="0" presId="urn:microsoft.com/office/officeart/2005/8/layout/vProcess5"/>
    <dgm:cxn modelId="{AFC37680-D6CA-AA40-893A-FAF63BA859FC}" type="presOf" srcId="{A36EE67A-E93E-48DB-87AE-30A0EB662BCC}" destId="{1226D4C8-6E84-304E-A09D-2484578E69FB}" srcOrd="1" destOrd="0" presId="urn:microsoft.com/office/officeart/2005/8/layout/vProcess5"/>
    <dgm:cxn modelId="{7FDC20A8-C317-6742-A6D2-861A27A37D04}" type="presOf" srcId="{1D4DB8A1-0806-41BE-A079-9ED652978777}" destId="{385559F8-05FA-D149-B361-35CD0B71A2E2}" srcOrd="0" destOrd="0" presId="urn:microsoft.com/office/officeart/2005/8/layout/vProcess5"/>
    <dgm:cxn modelId="{348227D4-3AE9-41CD-9738-D017EA86EDA7}" srcId="{5EC2AD3C-2D97-4982-85EF-717D178428D6}" destId="{CFBBED75-FC2E-4377-98F8-794ABEADD869}" srcOrd="0" destOrd="0" parTransId="{462B7E07-1A31-4306-9874-7A1EA4A234AB}" sibTransId="{1D4DB8A1-0806-41BE-A079-9ED652978777}"/>
    <dgm:cxn modelId="{ACA59934-0637-7742-96C6-0891E27FD84C}" type="presParOf" srcId="{FEA6FA76-E645-A643-9FE1-A71882B14BAB}" destId="{486FE37C-AA1A-A742-93BD-E4335E4B36AE}" srcOrd="0" destOrd="0" presId="urn:microsoft.com/office/officeart/2005/8/layout/vProcess5"/>
    <dgm:cxn modelId="{68226BD3-6C9B-D247-B853-D576869D6094}" type="presParOf" srcId="{FEA6FA76-E645-A643-9FE1-A71882B14BAB}" destId="{F893F85B-3A69-134C-A690-F771B778E869}" srcOrd="1" destOrd="0" presId="urn:microsoft.com/office/officeart/2005/8/layout/vProcess5"/>
    <dgm:cxn modelId="{7C9E758E-2345-A343-9D1B-8B91E2E55842}" type="presParOf" srcId="{FEA6FA76-E645-A643-9FE1-A71882B14BAB}" destId="{9EC8C827-C30F-9C44-9846-DA4CFDB3ED55}" srcOrd="2" destOrd="0" presId="urn:microsoft.com/office/officeart/2005/8/layout/vProcess5"/>
    <dgm:cxn modelId="{EB293EF3-B573-0F4A-9710-AEAA5AEA52F8}" type="presParOf" srcId="{FEA6FA76-E645-A643-9FE1-A71882B14BAB}" destId="{385559F8-05FA-D149-B361-35CD0B71A2E2}" srcOrd="3" destOrd="0" presId="urn:microsoft.com/office/officeart/2005/8/layout/vProcess5"/>
    <dgm:cxn modelId="{FE1EE7C7-B107-364A-9D03-5EDBA09D3CE1}" type="presParOf" srcId="{FEA6FA76-E645-A643-9FE1-A71882B14BAB}" destId="{217EBA09-4A19-B841-A6A2-261B9CE240D4}" srcOrd="4" destOrd="0" presId="urn:microsoft.com/office/officeart/2005/8/layout/vProcess5"/>
    <dgm:cxn modelId="{555128A3-7713-BC4A-AEB4-C9EFBA235123}" type="presParOf" srcId="{FEA6FA76-E645-A643-9FE1-A71882B14BAB}" destId="{1226D4C8-6E84-304E-A09D-2484578E69FB}"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1207BB-E3B2-6442-8131-A813084E05C9}">
      <dsp:nvSpPr>
        <dsp:cNvPr id="0" name=""/>
        <dsp:cNvSpPr/>
      </dsp:nvSpPr>
      <dsp:spPr>
        <a:xfrm>
          <a:off x="0" y="0"/>
          <a:ext cx="7395368" cy="670180"/>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Cropped the extra pixels from the sides in the CVL faces database and reshaped the images to 354 x 480 pixels.</a:t>
          </a:r>
        </a:p>
      </dsp:txBody>
      <dsp:txXfrm>
        <a:off x="19629" y="19629"/>
        <a:ext cx="6593780" cy="630922"/>
      </dsp:txXfrm>
    </dsp:sp>
    <dsp:sp modelId="{4B5DFE12-768B-CD43-9551-2FF03BF5D516}">
      <dsp:nvSpPr>
        <dsp:cNvPr id="0" name=""/>
        <dsp:cNvSpPr/>
      </dsp:nvSpPr>
      <dsp:spPr>
        <a:xfrm>
          <a:off x="552251" y="763261"/>
          <a:ext cx="7395368" cy="670180"/>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Discarded extra images in the CVL faces database.</a:t>
          </a:r>
        </a:p>
      </dsp:txBody>
      <dsp:txXfrm>
        <a:off x="571880" y="782890"/>
        <a:ext cx="6368241" cy="630922"/>
      </dsp:txXfrm>
    </dsp:sp>
    <dsp:sp modelId="{B7168175-2D52-CE4D-A5A5-F00662C2784C}">
      <dsp:nvSpPr>
        <dsp:cNvPr id="0" name=""/>
        <dsp:cNvSpPr/>
      </dsp:nvSpPr>
      <dsp:spPr>
        <a:xfrm>
          <a:off x="1104503" y="1526523"/>
          <a:ext cx="7395368" cy="670180"/>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Generated missing images in KDEF dataset using Photoshop.</a:t>
          </a:r>
        </a:p>
      </dsp:txBody>
      <dsp:txXfrm>
        <a:off x="1124132" y="1546152"/>
        <a:ext cx="6368241" cy="630922"/>
      </dsp:txXfrm>
    </dsp:sp>
    <dsp:sp modelId="{22F8EE8A-59C5-544D-B249-17CFA1E4904E}">
      <dsp:nvSpPr>
        <dsp:cNvPr id="0" name=""/>
        <dsp:cNvSpPr/>
      </dsp:nvSpPr>
      <dsp:spPr>
        <a:xfrm>
          <a:off x="1656754" y="2289784"/>
          <a:ext cx="7395368" cy="670180"/>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Changed the background of all the images to white using selfie segmentation model of Mediapipe and Photoshop.</a:t>
          </a:r>
        </a:p>
      </dsp:txBody>
      <dsp:txXfrm>
        <a:off x="1676383" y="2309413"/>
        <a:ext cx="6368241" cy="630922"/>
      </dsp:txXfrm>
    </dsp:sp>
    <dsp:sp modelId="{FBACEE6F-4C69-E449-B093-CFE0FC602468}">
      <dsp:nvSpPr>
        <dsp:cNvPr id="0" name=""/>
        <dsp:cNvSpPr/>
      </dsp:nvSpPr>
      <dsp:spPr>
        <a:xfrm>
          <a:off x="2209006" y="3053046"/>
          <a:ext cx="7395368" cy="670180"/>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After preprocessing and combining,  got 5470 images occupying 1.07 GB memory.</a:t>
          </a:r>
        </a:p>
      </dsp:txBody>
      <dsp:txXfrm>
        <a:off x="2228635" y="3072675"/>
        <a:ext cx="6368241" cy="630922"/>
      </dsp:txXfrm>
    </dsp:sp>
    <dsp:sp modelId="{3F18BC1D-ED68-E844-9638-4CE8545E135B}">
      <dsp:nvSpPr>
        <dsp:cNvPr id="0" name=""/>
        <dsp:cNvSpPr/>
      </dsp:nvSpPr>
      <dsp:spPr>
        <a:xfrm>
          <a:off x="6959751" y="489604"/>
          <a:ext cx="435617" cy="435617"/>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057765" y="489604"/>
        <a:ext cx="239589" cy="327802"/>
      </dsp:txXfrm>
    </dsp:sp>
    <dsp:sp modelId="{1F0B06B6-DB5A-094C-88D8-AA1339225497}">
      <dsp:nvSpPr>
        <dsp:cNvPr id="0" name=""/>
        <dsp:cNvSpPr/>
      </dsp:nvSpPr>
      <dsp:spPr>
        <a:xfrm>
          <a:off x="7512002" y="1252865"/>
          <a:ext cx="435617" cy="435617"/>
        </a:xfrm>
        <a:prstGeom prst="downArrow">
          <a:avLst>
            <a:gd name="adj1" fmla="val 55000"/>
            <a:gd name="adj2" fmla="val 45000"/>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610016" y="1252865"/>
        <a:ext cx="239589" cy="327802"/>
      </dsp:txXfrm>
    </dsp:sp>
    <dsp:sp modelId="{F02BBFB0-9E2E-7440-B128-E4013E6C35F6}">
      <dsp:nvSpPr>
        <dsp:cNvPr id="0" name=""/>
        <dsp:cNvSpPr/>
      </dsp:nvSpPr>
      <dsp:spPr>
        <a:xfrm>
          <a:off x="8064254" y="2004957"/>
          <a:ext cx="435617" cy="435617"/>
        </a:xfrm>
        <a:prstGeom prst="downArrow">
          <a:avLst>
            <a:gd name="adj1" fmla="val 55000"/>
            <a:gd name="adj2" fmla="val 45000"/>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162268" y="2004957"/>
        <a:ext cx="239589" cy="327802"/>
      </dsp:txXfrm>
    </dsp:sp>
    <dsp:sp modelId="{B387EDD9-8B33-7747-8D41-3F2885E37C6E}">
      <dsp:nvSpPr>
        <dsp:cNvPr id="0" name=""/>
        <dsp:cNvSpPr/>
      </dsp:nvSpPr>
      <dsp:spPr>
        <a:xfrm>
          <a:off x="8616505" y="2775665"/>
          <a:ext cx="435617" cy="435617"/>
        </a:xfrm>
        <a:prstGeom prst="downArrow">
          <a:avLst>
            <a:gd name="adj1" fmla="val 55000"/>
            <a:gd name="adj2" fmla="val 45000"/>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714519" y="2775665"/>
        <a:ext cx="239589" cy="3278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3F85B-3A69-134C-A690-F771B778E869}">
      <dsp:nvSpPr>
        <dsp:cNvPr id="0" name=""/>
        <dsp:cNvSpPr/>
      </dsp:nvSpPr>
      <dsp:spPr>
        <a:xfrm>
          <a:off x="0" y="0"/>
          <a:ext cx="8163718" cy="1675452"/>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In conclusion our project did a good job being a prototype, working with limited data with very little diversity. It gave us good results for the training and test images of the dataset, but mixed results on the images from the web.</a:t>
          </a:r>
        </a:p>
      </dsp:txBody>
      <dsp:txXfrm>
        <a:off x="49072" y="49072"/>
        <a:ext cx="6432008" cy="1577308"/>
      </dsp:txXfrm>
    </dsp:sp>
    <dsp:sp modelId="{9EC8C827-C30F-9C44-9846-DA4CFDB3ED55}">
      <dsp:nvSpPr>
        <dsp:cNvPr id="0" name=""/>
        <dsp:cNvSpPr/>
      </dsp:nvSpPr>
      <dsp:spPr>
        <a:xfrm>
          <a:off x="1440656" y="2047774"/>
          <a:ext cx="8163718" cy="1675452"/>
        </a:xfrm>
        <a:prstGeom prst="roundRect">
          <a:avLst>
            <a:gd name="adj" fmla="val 10000"/>
          </a:avLst>
        </a:prstGeom>
        <a:solidFill>
          <a:schemeClr val="accent5">
            <a:hueOff val="-1684631"/>
            <a:satOff val="-7944"/>
            <a:lumOff val="196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For future work, we’d like to train </a:t>
          </a:r>
          <a:r>
            <a:rPr lang="en-US" sz="2100" kern="1200"/>
            <a:t>our models on </a:t>
          </a:r>
          <a:r>
            <a:rPr lang="en-US" sz="2100" kern="1200" dirty="0"/>
            <a:t>a bigger dataset which has more diversity, meaning it has people from different ethnicity.</a:t>
          </a:r>
        </a:p>
      </dsp:txBody>
      <dsp:txXfrm>
        <a:off x="1489728" y="2096846"/>
        <a:ext cx="5535874" cy="1577308"/>
      </dsp:txXfrm>
    </dsp:sp>
    <dsp:sp modelId="{385559F8-05FA-D149-B361-35CD0B71A2E2}">
      <dsp:nvSpPr>
        <dsp:cNvPr id="0" name=""/>
        <dsp:cNvSpPr/>
      </dsp:nvSpPr>
      <dsp:spPr>
        <a:xfrm>
          <a:off x="7074674" y="1317091"/>
          <a:ext cx="1089043" cy="1089043"/>
        </a:xfrm>
        <a:prstGeom prst="downArrow">
          <a:avLst>
            <a:gd name="adj1" fmla="val 55000"/>
            <a:gd name="adj2" fmla="val 45000"/>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319709" y="1317091"/>
        <a:ext cx="598973" cy="81950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12/8/22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12/8/22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8D095B41-7312-4603-9F0F-93387C353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in on Anime">
            <a:extLst>
              <a:ext uri="{FF2B5EF4-FFF2-40B4-BE49-F238E27FC236}">
                <a16:creationId xmlns:a16="http://schemas.microsoft.com/office/drawing/2014/main" id="{AC6A496B-01DC-DBA4-5DD4-BFBA2894B156}"/>
              </a:ext>
            </a:extLst>
          </p:cNvPr>
          <p:cNvPicPr>
            <a:picLocks noChangeAspect="1" noChangeArrowheads="1"/>
          </p:cNvPicPr>
          <p:nvPr/>
        </p:nvPicPr>
        <p:blipFill rotWithShape="1">
          <a:blip r:embed="rId2">
            <a:duotone>
              <a:schemeClr val="bg2">
                <a:shade val="45000"/>
                <a:satMod val="135000"/>
              </a:schemeClr>
              <a:prstClr val="white"/>
            </a:duotone>
            <a:alphaModFix amt="50000"/>
            <a:extLst>
              <a:ext uri="{28A0092B-C50C-407E-A947-70E740481C1C}">
                <a14:useLocalDpi xmlns:a14="http://schemas.microsoft.com/office/drawing/2010/main" val="0"/>
              </a:ext>
            </a:extLst>
          </a:blip>
          <a:srcRect t="11960" r="-1" b="3451"/>
          <a:stretch/>
        </p:blipFill>
        <p:spPr bwMode="auto">
          <a:xfrm>
            <a:off x="305" y="1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1042C936-444C-4F0D-9737-291EAFE1E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BBAEAC-99FC-455A-F1C8-F222E4A699F7}"/>
              </a:ext>
            </a:extLst>
          </p:cNvPr>
          <p:cNvSpPr>
            <a:spLocks noGrp="1"/>
          </p:cNvSpPr>
          <p:nvPr>
            <p:ph type="ctrTitle"/>
          </p:nvPr>
        </p:nvSpPr>
        <p:spPr>
          <a:xfrm>
            <a:off x="2417779" y="802298"/>
            <a:ext cx="8637073" cy="2541431"/>
          </a:xfrm>
        </p:spPr>
        <p:txBody>
          <a:bodyPr>
            <a:normAutofit/>
          </a:bodyPr>
          <a:lstStyle/>
          <a:p>
            <a:r>
              <a:rPr lang="en-US" sz="4600"/>
              <a:t>Single to multiple profile generation of a face using conditional GANs</a:t>
            </a:r>
          </a:p>
        </p:txBody>
      </p:sp>
      <p:sp>
        <p:nvSpPr>
          <p:cNvPr id="3" name="Subtitle 2">
            <a:extLst>
              <a:ext uri="{FF2B5EF4-FFF2-40B4-BE49-F238E27FC236}">
                <a16:creationId xmlns:a16="http://schemas.microsoft.com/office/drawing/2014/main" id="{AE517CFA-B4C5-2597-BC78-ADEE92482D04}"/>
              </a:ext>
            </a:extLst>
          </p:cNvPr>
          <p:cNvSpPr>
            <a:spLocks noGrp="1"/>
          </p:cNvSpPr>
          <p:nvPr>
            <p:ph type="subTitle" idx="1"/>
          </p:nvPr>
        </p:nvSpPr>
        <p:spPr>
          <a:xfrm>
            <a:off x="2417780" y="3531204"/>
            <a:ext cx="8637072" cy="977621"/>
          </a:xfrm>
        </p:spPr>
        <p:txBody>
          <a:bodyPr>
            <a:normAutofit/>
          </a:bodyPr>
          <a:lstStyle/>
          <a:p>
            <a:r>
              <a:rPr lang="en-US"/>
              <a:t>Group 5: Parth Goel (pg514)</a:t>
            </a:r>
            <a:endParaRPr lang="en-US" dirty="0"/>
          </a:p>
        </p:txBody>
      </p:sp>
      <p:cxnSp>
        <p:nvCxnSpPr>
          <p:cNvPr id="1035" name="Straight Connector 1034">
            <a:extLst>
              <a:ext uri="{FF2B5EF4-FFF2-40B4-BE49-F238E27FC236}">
                <a16:creationId xmlns:a16="http://schemas.microsoft.com/office/drawing/2014/main" id="{B61C4D9F-F4AF-4ED2-9310-56EB2E19C0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3"/>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037" name="Picture 1036">
            <a:extLst>
              <a:ext uri="{FF2B5EF4-FFF2-40B4-BE49-F238E27FC236}">
                <a16:creationId xmlns:a16="http://schemas.microsoft.com/office/drawing/2014/main" id="{419FDB25-3050-4009-9806-3000DDD1C0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039" name="Straight Connector 1038">
            <a:extLst>
              <a:ext uri="{FF2B5EF4-FFF2-40B4-BE49-F238E27FC236}">
                <a16:creationId xmlns:a16="http://schemas.microsoft.com/office/drawing/2014/main" id="{8063EF0F-7BC0-4CFB-AB98-20A8DD91D7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655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D389D1E-546D-D296-8444-C73F226A9F4E}"/>
              </a:ext>
            </a:extLst>
          </p:cNvPr>
          <p:cNvSpPr>
            <a:spLocks noGrp="1"/>
          </p:cNvSpPr>
          <p:nvPr>
            <p:ph type="title"/>
          </p:nvPr>
        </p:nvSpPr>
        <p:spPr>
          <a:xfrm>
            <a:off x="3229959" y="5038704"/>
            <a:ext cx="6042115" cy="558063"/>
          </a:xfrm>
        </p:spPr>
        <p:txBody>
          <a:bodyPr vert="horz" lIns="91440" tIns="45720" rIns="91440" bIns="0" rtlCol="0" anchor="b">
            <a:normAutofit/>
          </a:bodyPr>
          <a:lstStyle/>
          <a:p>
            <a:r>
              <a:rPr lang="en-US" sz="3600" dirty="0"/>
              <a:t>Network Architecture</a:t>
            </a:r>
          </a:p>
        </p:txBody>
      </p:sp>
      <p:cxnSp>
        <p:nvCxnSpPr>
          <p:cNvPr id="22" name="Straight Connector 21">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4" name="Picture 23">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029B22C-418A-7185-C635-F088445B1E8F}"/>
              </a:ext>
            </a:extLst>
          </p:cNvPr>
          <p:cNvGrpSpPr/>
          <p:nvPr/>
        </p:nvGrpSpPr>
        <p:grpSpPr>
          <a:xfrm>
            <a:off x="208273" y="609380"/>
            <a:ext cx="11791736" cy="4105941"/>
            <a:chOff x="483337" y="825365"/>
            <a:chExt cx="11171454" cy="3889956"/>
          </a:xfrm>
        </p:grpSpPr>
        <p:pic>
          <p:nvPicPr>
            <p:cNvPr id="4" name="Picture 3">
              <a:extLst>
                <a:ext uri="{FF2B5EF4-FFF2-40B4-BE49-F238E27FC236}">
                  <a16:creationId xmlns:a16="http://schemas.microsoft.com/office/drawing/2014/main" id="{B50A6F16-2253-4B94-E301-CA17202DF300}"/>
                </a:ext>
              </a:extLst>
            </p:cNvPr>
            <p:cNvPicPr>
              <a:picLocks noChangeAspect="1"/>
            </p:cNvPicPr>
            <p:nvPr/>
          </p:nvPicPr>
          <p:blipFill>
            <a:blip r:embed="rId3"/>
            <a:stretch>
              <a:fillRect/>
            </a:stretch>
          </p:blipFill>
          <p:spPr>
            <a:xfrm>
              <a:off x="483337" y="825365"/>
              <a:ext cx="5119863" cy="34047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023554FA-4BCC-FAF7-F371-7629DA7A5544}"/>
                </a:ext>
              </a:extLst>
            </p:cNvPr>
            <p:cNvPicPr>
              <a:picLocks noChangeAspect="1"/>
            </p:cNvPicPr>
            <p:nvPr/>
          </p:nvPicPr>
          <p:blipFill>
            <a:blip r:embed="rId4"/>
            <a:stretch>
              <a:fillRect/>
            </a:stretch>
          </p:blipFill>
          <p:spPr>
            <a:xfrm>
              <a:off x="5881501" y="1211130"/>
              <a:ext cx="5773290" cy="30165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55E5EA40-5C05-90B2-26DB-02FEF495E0D7}"/>
                </a:ext>
              </a:extLst>
            </p:cNvPr>
            <p:cNvSpPr txBox="1"/>
            <p:nvPr/>
          </p:nvSpPr>
          <p:spPr>
            <a:xfrm>
              <a:off x="1369797" y="4293404"/>
              <a:ext cx="3346942" cy="369332"/>
            </a:xfrm>
            <a:prstGeom prst="rect">
              <a:avLst/>
            </a:prstGeom>
            <a:noFill/>
          </p:spPr>
          <p:txBody>
            <a:bodyPr wrap="none" rtlCol="0">
              <a:spAutoFit/>
            </a:bodyPr>
            <a:lstStyle/>
            <a:p>
              <a:r>
                <a:rPr lang="en-US" dirty="0"/>
                <a:t>U-net Architecture for Generator</a:t>
              </a:r>
            </a:p>
          </p:txBody>
        </p:sp>
        <p:sp>
          <p:nvSpPr>
            <p:cNvPr id="7" name="TextBox 6">
              <a:extLst>
                <a:ext uri="{FF2B5EF4-FFF2-40B4-BE49-F238E27FC236}">
                  <a16:creationId xmlns:a16="http://schemas.microsoft.com/office/drawing/2014/main" id="{5DEDE7D0-C13B-1447-82CF-D221F24227DE}"/>
                </a:ext>
              </a:extLst>
            </p:cNvPr>
            <p:cNvSpPr txBox="1"/>
            <p:nvPr/>
          </p:nvSpPr>
          <p:spPr>
            <a:xfrm>
              <a:off x="6208214" y="4345989"/>
              <a:ext cx="5119863" cy="369332"/>
            </a:xfrm>
            <a:prstGeom prst="rect">
              <a:avLst/>
            </a:prstGeom>
            <a:noFill/>
          </p:spPr>
          <p:txBody>
            <a:bodyPr wrap="none" rtlCol="0">
              <a:spAutoFit/>
            </a:bodyPr>
            <a:lstStyle/>
            <a:p>
              <a:r>
                <a:rPr lang="en-US" dirty="0"/>
                <a:t>286 x 286 </a:t>
              </a:r>
              <a:r>
                <a:rPr lang="en-US" dirty="0" err="1"/>
                <a:t>PatchGAN</a:t>
              </a:r>
              <a:r>
                <a:rPr lang="en-US" dirty="0"/>
                <a:t> Architecture for Discriminator</a:t>
              </a:r>
            </a:p>
          </p:txBody>
        </p:sp>
      </p:grpSp>
    </p:spTree>
    <p:extLst>
      <p:ext uri="{BB962C8B-B14F-4D97-AF65-F5344CB8AC3E}">
        <p14:creationId xmlns:p14="http://schemas.microsoft.com/office/powerpoint/2010/main" val="3065192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54F891EB-ED45-44C3-95D6-FFB2EC07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2EA385B8-7C85-4CE0-AE3A-00EB627B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525DB2F9-2ADA-11A8-7370-2BC6EBDF3280}"/>
              </a:ext>
            </a:extLst>
          </p:cNvPr>
          <p:cNvSpPr>
            <a:spLocks noGrp="1"/>
          </p:cNvSpPr>
          <p:nvPr>
            <p:ph type="title"/>
          </p:nvPr>
        </p:nvSpPr>
        <p:spPr>
          <a:xfrm>
            <a:off x="812205" y="804519"/>
            <a:ext cx="3241820" cy="4431360"/>
          </a:xfrm>
        </p:spPr>
        <p:txBody>
          <a:bodyPr anchor="ctr">
            <a:normAutofit/>
          </a:bodyPr>
          <a:lstStyle/>
          <a:p>
            <a:r>
              <a:rPr lang="en-US" dirty="0"/>
              <a:t>Hyper Parameters</a:t>
            </a:r>
          </a:p>
        </p:txBody>
      </p:sp>
      <p:cxnSp>
        <p:nvCxnSpPr>
          <p:cNvPr id="12" name="Straight Connector 11">
            <a:extLst>
              <a:ext uri="{FF2B5EF4-FFF2-40B4-BE49-F238E27FC236}">
                <a16:creationId xmlns:a16="http://schemas.microsoft.com/office/drawing/2014/main" id="{19AF263B-E208-40DF-A182-5193478DC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5156" y="890353"/>
            <a:ext cx="0" cy="4572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BA60528-B0B0-CCE6-2AFF-E4BF6B5F864A}"/>
              </a:ext>
            </a:extLst>
          </p:cNvPr>
          <p:cNvSpPr>
            <a:spLocks noGrp="1"/>
          </p:cNvSpPr>
          <p:nvPr>
            <p:ph idx="1"/>
          </p:nvPr>
        </p:nvSpPr>
        <p:spPr>
          <a:xfrm>
            <a:off x="4637863" y="804520"/>
            <a:ext cx="6102559" cy="4431359"/>
          </a:xfrm>
        </p:spPr>
        <p:txBody>
          <a:bodyPr anchor="ctr">
            <a:normAutofit/>
          </a:bodyPr>
          <a:lstStyle/>
          <a:p>
            <a:r>
              <a:rPr lang="en-US" dirty="0"/>
              <a:t>Batch Size: 16</a:t>
            </a:r>
          </a:p>
          <a:p>
            <a:r>
              <a:rPr lang="en-US" dirty="0"/>
              <a:t>Loss:  Adversarial Loss and L1 loss</a:t>
            </a:r>
          </a:p>
          <a:p>
            <a:r>
              <a:rPr lang="en-US" dirty="0"/>
              <a:t>Optimizer:  Adam</a:t>
            </a:r>
          </a:p>
          <a:p>
            <a:r>
              <a:rPr lang="en-US" dirty="0"/>
              <a:t>Learning Rate: 0.0002 with betas (0.5, 0.999)</a:t>
            </a:r>
          </a:p>
          <a:p>
            <a:r>
              <a:rPr lang="en-US" dirty="0"/>
              <a:t>Alpha: 100 (multiplying factor for the L1 loss)</a:t>
            </a:r>
          </a:p>
          <a:p>
            <a:r>
              <a:rPr lang="en-US" dirty="0"/>
              <a:t>Epochs: 200</a:t>
            </a:r>
          </a:p>
          <a:p>
            <a:r>
              <a:rPr lang="en-US" dirty="0"/>
              <a:t>Train-Test Split: 1089:5</a:t>
            </a:r>
          </a:p>
          <a:p>
            <a:r>
              <a:rPr lang="en-US" dirty="0"/>
              <a:t>Input and Output shape of images: 256x256x3</a:t>
            </a:r>
          </a:p>
        </p:txBody>
      </p:sp>
      <p:pic>
        <p:nvPicPr>
          <p:cNvPr id="14" name="Picture 13">
            <a:extLst>
              <a:ext uri="{FF2B5EF4-FFF2-40B4-BE49-F238E27FC236}">
                <a16:creationId xmlns:a16="http://schemas.microsoft.com/office/drawing/2014/main" id="{DCC0100C-A457-45B1-8A8B-8740F43EC1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372153934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1" name="Rectangle 30">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1D37A672-D9DF-645F-F3EC-CFE89034E13E}"/>
              </a:ext>
            </a:extLst>
          </p:cNvPr>
          <p:cNvSpPr>
            <a:spLocks noGrp="1"/>
          </p:cNvSpPr>
          <p:nvPr>
            <p:ph type="title"/>
          </p:nvPr>
        </p:nvSpPr>
        <p:spPr>
          <a:xfrm>
            <a:off x="3974630" y="5025170"/>
            <a:ext cx="4242437" cy="558063"/>
          </a:xfrm>
        </p:spPr>
        <p:txBody>
          <a:bodyPr vert="horz" lIns="91440" tIns="45720" rIns="91440" bIns="0" rtlCol="0" anchor="b">
            <a:normAutofit/>
          </a:bodyPr>
          <a:lstStyle/>
          <a:p>
            <a:r>
              <a:rPr lang="en-US" sz="3600" dirty="0"/>
              <a:t>Training Results</a:t>
            </a:r>
          </a:p>
        </p:txBody>
      </p:sp>
      <p:pic>
        <p:nvPicPr>
          <p:cNvPr id="16" name="Content Placeholder 15" descr="A collage of a person&#10;&#10;Description automatically generated with low confidence">
            <a:extLst>
              <a:ext uri="{FF2B5EF4-FFF2-40B4-BE49-F238E27FC236}">
                <a16:creationId xmlns:a16="http://schemas.microsoft.com/office/drawing/2014/main" id="{BFB6749C-C6AE-F578-B79E-67FF79AD45BA}"/>
              </a:ext>
            </a:extLst>
          </p:cNvPr>
          <p:cNvPicPr>
            <a:picLocks noGrp="1" noChangeAspect="1"/>
          </p:cNvPicPr>
          <p:nvPr>
            <p:ph idx="1"/>
          </p:nvPr>
        </p:nvPicPr>
        <p:blipFill>
          <a:blip r:embed="rId3"/>
          <a:stretch>
            <a:fillRect/>
          </a:stretch>
        </p:blipFill>
        <p:spPr>
          <a:xfrm>
            <a:off x="224427" y="432338"/>
            <a:ext cx="5789147" cy="38642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8" name="Picture 17" descr="A collage of a person and person&#10;&#10;Description automatically generated with low confidence">
            <a:extLst>
              <a:ext uri="{FF2B5EF4-FFF2-40B4-BE49-F238E27FC236}">
                <a16:creationId xmlns:a16="http://schemas.microsoft.com/office/drawing/2014/main" id="{B9ED4168-16F2-19C0-98D0-CD49B55DA232}"/>
              </a:ext>
            </a:extLst>
          </p:cNvPr>
          <p:cNvPicPr>
            <a:picLocks noChangeAspect="1"/>
          </p:cNvPicPr>
          <p:nvPr/>
        </p:nvPicPr>
        <p:blipFill>
          <a:blip r:embed="rId4"/>
          <a:stretch>
            <a:fillRect/>
          </a:stretch>
        </p:blipFill>
        <p:spPr>
          <a:xfrm>
            <a:off x="6171060" y="430600"/>
            <a:ext cx="5789147" cy="38642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5" name="Straight Connector 34">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7" name="Picture 36">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9" name="Straight Connector 38">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598C87A-DFFB-E298-9F97-85E6F839BD9C}"/>
              </a:ext>
            </a:extLst>
          </p:cNvPr>
          <p:cNvSpPr txBox="1"/>
          <p:nvPr/>
        </p:nvSpPr>
        <p:spPr>
          <a:xfrm>
            <a:off x="1123421" y="4413991"/>
            <a:ext cx="3991157" cy="369332"/>
          </a:xfrm>
          <a:prstGeom prst="rect">
            <a:avLst/>
          </a:prstGeom>
          <a:noFill/>
        </p:spPr>
        <p:txBody>
          <a:bodyPr wrap="none" rtlCol="0">
            <a:spAutoFit/>
          </a:bodyPr>
          <a:lstStyle/>
          <a:p>
            <a:r>
              <a:rPr lang="en-US" dirty="0"/>
              <a:t>200</a:t>
            </a:r>
            <a:r>
              <a:rPr lang="en-US" baseline="30000" dirty="0"/>
              <a:t>th</a:t>
            </a:r>
            <a:r>
              <a:rPr lang="en-US" dirty="0"/>
              <a:t> epoch training images for 0º model</a:t>
            </a:r>
          </a:p>
        </p:txBody>
      </p:sp>
      <p:sp>
        <p:nvSpPr>
          <p:cNvPr id="20" name="TextBox 19">
            <a:extLst>
              <a:ext uri="{FF2B5EF4-FFF2-40B4-BE49-F238E27FC236}">
                <a16:creationId xmlns:a16="http://schemas.microsoft.com/office/drawing/2014/main" id="{D97B3643-5CE6-D6A9-4E04-90CCC87288FB}"/>
              </a:ext>
            </a:extLst>
          </p:cNvPr>
          <p:cNvSpPr txBox="1"/>
          <p:nvPr/>
        </p:nvSpPr>
        <p:spPr>
          <a:xfrm>
            <a:off x="7012346" y="4413991"/>
            <a:ext cx="4106573" cy="369332"/>
          </a:xfrm>
          <a:prstGeom prst="rect">
            <a:avLst/>
          </a:prstGeom>
          <a:noFill/>
        </p:spPr>
        <p:txBody>
          <a:bodyPr wrap="none" rtlCol="0">
            <a:spAutoFit/>
          </a:bodyPr>
          <a:lstStyle/>
          <a:p>
            <a:r>
              <a:rPr lang="en-US" dirty="0"/>
              <a:t>200</a:t>
            </a:r>
            <a:r>
              <a:rPr lang="en-US" baseline="30000" dirty="0"/>
              <a:t>th</a:t>
            </a:r>
            <a:r>
              <a:rPr lang="en-US" dirty="0"/>
              <a:t> epoch training images for 45º model</a:t>
            </a:r>
          </a:p>
        </p:txBody>
      </p:sp>
    </p:spTree>
    <p:extLst>
      <p:ext uri="{BB962C8B-B14F-4D97-AF65-F5344CB8AC3E}">
        <p14:creationId xmlns:p14="http://schemas.microsoft.com/office/powerpoint/2010/main" val="905025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5" name="Picture 24">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26">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1" name="Rectangle 30">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1D37A672-D9DF-645F-F3EC-CFE89034E13E}"/>
              </a:ext>
            </a:extLst>
          </p:cNvPr>
          <p:cNvSpPr>
            <a:spLocks noGrp="1"/>
          </p:cNvSpPr>
          <p:nvPr>
            <p:ph type="title"/>
          </p:nvPr>
        </p:nvSpPr>
        <p:spPr>
          <a:xfrm>
            <a:off x="3974630" y="5025170"/>
            <a:ext cx="4242437" cy="558063"/>
          </a:xfrm>
        </p:spPr>
        <p:txBody>
          <a:bodyPr vert="horz" lIns="91440" tIns="45720" rIns="91440" bIns="0" rtlCol="0" anchor="b">
            <a:normAutofit/>
          </a:bodyPr>
          <a:lstStyle/>
          <a:p>
            <a:r>
              <a:rPr lang="en-US" sz="3600" dirty="0"/>
              <a:t>Training Results</a:t>
            </a:r>
          </a:p>
        </p:txBody>
      </p:sp>
      <p:cxnSp>
        <p:nvCxnSpPr>
          <p:cNvPr id="35" name="Straight Connector 34">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7" name="Picture 36">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9" name="Straight Connector 38">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598C87A-DFFB-E298-9F97-85E6F839BD9C}"/>
              </a:ext>
            </a:extLst>
          </p:cNvPr>
          <p:cNvSpPr txBox="1"/>
          <p:nvPr/>
        </p:nvSpPr>
        <p:spPr>
          <a:xfrm>
            <a:off x="1015372" y="4406990"/>
            <a:ext cx="4221990" cy="369332"/>
          </a:xfrm>
          <a:prstGeom prst="rect">
            <a:avLst/>
          </a:prstGeom>
          <a:noFill/>
        </p:spPr>
        <p:txBody>
          <a:bodyPr wrap="none" rtlCol="0">
            <a:spAutoFit/>
          </a:bodyPr>
          <a:lstStyle/>
          <a:p>
            <a:r>
              <a:rPr lang="en-US" dirty="0"/>
              <a:t>200</a:t>
            </a:r>
            <a:r>
              <a:rPr lang="en-US" baseline="30000" dirty="0"/>
              <a:t>th</a:t>
            </a:r>
            <a:r>
              <a:rPr lang="en-US" dirty="0"/>
              <a:t> epoch training images for 135º model</a:t>
            </a:r>
          </a:p>
        </p:txBody>
      </p:sp>
      <p:sp>
        <p:nvSpPr>
          <p:cNvPr id="20" name="TextBox 19">
            <a:extLst>
              <a:ext uri="{FF2B5EF4-FFF2-40B4-BE49-F238E27FC236}">
                <a16:creationId xmlns:a16="http://schemas.microsoft.com/office/drawing/2014/main" id="{D97B3643-5CE6-D6A9-4E04-90CCC87288FB}"/>
              </a:ext>
            </a:extLst>
          </p:cNvPr>
          <p:cNvSpPr txBox="1"/>
          <p:nvPr/>
        </p:nvSpPr>
        <p:spPr>
          <a:xfrm>
            <a:off x="6954639" y="4406990"/>
            <a:ext cx="4221990" cy="369332"/>
          </a:xfrm>
          <a:prstGeom prst="rect">
            <a:avLst/>
          </a:prstGeom>
          <a:noFill/>
        </p:spPr>
        <p:txBody>
          <a:bodyPr wrap="none" rtlCol="0">
            <a:spAutoFit/>
          </a:bodyPr>
          <a:lstStyle/>
          <a:p>
            <a:r>
              <a:rPr lang="en-US" dirty="0"/>
              <a:t>200</a:t>
            </a:r>
            <a:r>
              <a:rPr lang="en-US" baseline="30000" dirty="0"/>
              <a:t>th</a:t>
            </a:r>
            <a:r>
              <a:rPr lang="en-US" dirty="0"/>
              <a:t> epoch training images for 180º model</a:t>
            </a:r>
          </a:p>
        </p:txBody>
      </p:sp>
      <p:pic>
        <p:nvPicPr>
          <p:cNvPr id="6" name="Content Placeholder 5" descr="A collage of a person&#10;&#10;Description automatically generated with low confidence">
            <a:extLst>
              <a:ext uri="{FF2B5EF4-FFF2-40B4-BE49-F238E27FC236}">
                <a16:creationId xmlns:a16="http://schemas.microsoft.com/office/drawing/2014/main" id="{BED430CE-A290-EE8C-57AF-400B07DCB724}"/>
              </a:ext>
            </a:extLst>
          </p:cNvPr>
          <p:cNvPicPr>
            <a:picLocks noGrp="1" noChangeAspect="1"/>
          </p:cNvPicPr>
          <p:nvPr>
            <p:ph idx="1"/>
          </p:nvPr>
        </p:nvPicPr>
        <p:blipFill>
          <a:blip r:embed="rId3"/>
          <a:stretch>
            <a:fillRect/>
          </a:stretch>
        </p:blipFill>
        <p:spPr>
          <a:xfrm>
            <a:off x="228527" y="442922"/>
            <a:ext cx="5795678" cy="3863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 collage of a person and person&#10;&#10;Description automatically generated with medium confidence">
            <a:extLst>
              <a:ext uri="{FF2B5EF4-FFF2-40B4-BE49-F238E27FC236}">
                <a16:creationId xmlns:a16="http://schemas.microsoft.com/office/drawing/2014/main" id="{E01F7B46-D3F4-0204-4680-42709AF29E0B}"/>
              </a:ext>
            </a:extLst>
          </p:cNvPr>
          <p:cNvPicPr>
            <a:picLocks noChangeAspect="1"/>
          </p:cNvPicPr>
          <p:nvPr/>
        </p:nvPicPr>
        <p:blipFill>
          <a:blip r:embed="rId4"/>
          <a:stretch>
            <a:fillRect/>
          </a:stretch>
        </p:blipFill>
        <p:spPr>
          <a:xfrm>
            <a:off x="6167796" y="431070"/>
            <a:ext cx="5795676" cy="38637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46331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59" name="Rectangle 15">
            <a:extLst>
              <a:ext uri="{FF2B5EF4-FFF2-40B4-BE49-F238E27FC236}">
                <a16:creationId xmlns:a16="http://schemas.microsoft.com/office/drawing/2014/main" id="{905CFAD9-EABE-4F83-B098-604752164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0" name="Picture 17">
            <a:extLst>
              <a:ext uri="{FF2B5EF4-FFF2-40B4-BE49-F238E27FC236}">
                <a16:creationId xmlns:a16="http://schemas.microsoft.com/office/drawing/2014/main" id="{C99610E4-6194-4817-B152-498995E7718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1" name="Straight Connector 19">
            <a:extLst>
              <a:ext uri="{FF2B5EF4-FFF2-40B4-BE49-F238E27FC236}">
                <a16:creationId xmlns:a16="http://schemas.microsoft.com/office/drawing/2014/main" id="{D885E9F4-7DB6-4B77-B1FF-80BFCE8127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21">
            <a:extLst>
              <a:ext uri="{FF2B5EF4-FFF2-40B4-BE49-F238E27FC236}">
                <a16:creationId xmlns:a16="http://schemas.microsoft.com/office/drawing/2014/main" id="{DB639A2B-C30C-4F6F-B847-6960F3CF8A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63" name="Rectangle 23">
            <a:extLst>
              <a:ext uri="{FF2B5EF4-FFF2-40B4-BE49-F238E27FC236}">
                <a16:creationId xmlns:a16="http://schemas.microsoft.com/office/drawing/2014/main" id="{D9926FA0-8ED1-4F3A-B23B-FD94D82C7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25">
            <a:extLst>
              <a:ext uri="{FF2B5EF4-FFF2-40B4-BE49-F238E27FC236}">
                <a16:creationId xmlns:a16="http://schemas.microsoft.com/office/drawing/2014/main" id="{3A102CD9-C25A-4A86-B9D3-D7280D914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6A20EA1-B96A-ED82-8C1D-8BDA97D3EED5}"/>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300"/>
              <a:t>Evaluation Graphs</a:t>
            </a:r>
          </a:p>
        </p:txBody>
      </p:sp>
      <p:pic>
        <p:nvPicPr>
          <p:cNvPr id="7" name="Picture 6" descr="Chart&#10;&#10;Description automatically generated">
            <a:extLst>
              <a:ext uri="{FF2B5EF4-FFF2-40B4-BE49-F238E27FC236}">
                <a16:creationId xmlns:a16="http://schemas.microsoft.com/office/drawing/2014/main" id="{23210F56-B1CA-AD23-C8E1-8CCACF952AAD}"/>
              </a:ext>
            </a:extLst>
          </p:cNvPr>
          <p:cNvPicPr>
            <a:picLocks noChangeAspect="1"/>
          </p:cNvPicPr>
          <p:nvPr/>
        </p:nvPicPr>
        <p:blipFill>
          <a:blip r:embed="rId3"/>
          <a:stretch>
            <a:fillRect/>
          </a:stretch>
        </p:blipFill>
        <p:spPr>
          <a:xfrm>
            <a:off x="7840985" y="449749"/>
            <a:ext cx="3691714" cy="24919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Graphical user interface&#10;&#10;Description automatically generated with medium confidence">
            <a:extLst>
              <a:ext uri="{FF2B5EF4-FFF2-40B4-BE49-F238E27FC236}">
                <a16:creationId xmlns:a16="http://schemas.microsoft.com/office/drawing/2014/main" id="{70665F33-C8D3-1A22-3596-4195FBFE52FD}"/>
              </a:ext>
            </a:extLst>
          </p:cNvPr>
          <p:cNvPicPr>
            <a:picLocks noChangeAspect="1"/>
          </p:cNvPicPr>
          <p:nvPr/>
        </p:nvPicPr>
        <p:blipFill>
          <a:blip r:embed="rId4"/>
          <a:stretch>
            <a:fillRect/>
          </a:stretch>
        </p:blipFill>
        <p:spPr>
          <a:xfrm>
            <a:off x="3990197" y="452819"/>
            <a:ext cx="3687168" cy="2488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65" name="Straight Connector 27">
            <a:extLst>
              <a:ext uri="{FF2B5EF4-FFF2-40B4-BE49-F238E27FC236}">
                <a16:creationId xmlns:a16="http://schemas.microsoft.com/office/drawing/2014/main" id="{90676B93-40FB-4FA7-8E89-C24B7B1F8F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9" name="Picture 8" descr="Graphical user interface&#10;&#10;Description automatically generated">
            <a:extLst>
              <a:ext uri="{FF2B5EF4-FFF2-40B4-BE49-F238E27FC236}">
                <a16:creationId xmlns:a16="http://schemas.microsoft.com/office/drawing/2014/main" id="{F422C894-2457-EE66-B7DC-C32770B862AE}"/>
              </a:ext>
            </a:extLst>
          </p:cNvPr>
          <p:cNvPicPr>
            <a:picLocks noChangeAspect="1"/>
          </p:cNvPicPr>
          <p:nvPr/>
        </p:nvPicPr>
        <p:blipFill>
          <a:blip r:embed="rId5"/>
          <a:stretch>
            <a:fillRect/>
          </a:stretch>
        </p:blipFill>
        <p:spPr>
          <a:xfrm>
            <a:off x="3990197" y="3137285"/>
            <a:ext cx="3691714" cy="24919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Graphical user interface&#10;&#10;Description automatically generated with low confidence">
            <a:extLst>
              <a:ext uri="{FF2B5EF4-FFF2-40B4-BE49-F238E27FC236}">
                <a16:creationId xmlns:a16="http://schemas.microsoft.com/office/drawing/2014/main" id="{BEDF5C1F-B52E-ACA1-3108-982FE83849CF}"/>
              </a:ext>
            </a:extLst>
          </p:cNvPr>
          <p:cNvPicPr>
            <a:picLocks noChangeAspect="1"/>
          </p:cNvPicPr>
          <p:nvPr/>
        </p:nvPicPr>
        <p:blipFill>
          <a:blip r:embed="rId6"/>
          <a:stretch>
            <a:fillRect/>
          </a:stretch>
        </p:blipFill>
        <p:spPr>
          <a:xfrm>
            <a:off x="7846051" y="3140021"/>
            <a:ext cx="3687168" cy="2488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6" name="Picture 29">
            <a:extLst>
              <a:ext uri="{FF2B5EF4-FFF2-40B4-BE49-F238E27FC236}">
                <a16:creationId xmlns:a16="http://schemas.microsoft.com/office/drawing/2014/main" id="{3509D85C-1896-4695-A144-B562AFC58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7" name="Straight Connector 31">
            <a:extLst>
              <a:ext uri="{FF2B5EF4-FFF2-40B4-BE49-F238E27FC236}">
                <a16:creationId xmlns:a16="http://schemas.microsoft.com/office/drawing/2014/main" id="{6D9F55CD-CB1D-4CB9-98D3-2BC602BC43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6FFD7EE-A444-8553-1769-9F28CEE0D8D0}"/>
              </a:ext>
            </a:extLst>
          </p:cNvPr>
          <p:cNvSpPr txBox="1"/>
          <p:nvPr/>
        </p:nvSpPr>
        <p:spPr>
          <a:xfrm>
            <a:off x="559949" y="3554633"/>
            <a:ext cx="3022622" cy="307777"/>
          </a:xfrm>
          <a:prstGeom prst="rect">
            <a:avLst/>
          </a:prstGeom>
          <a:noFill/>
        </p:spPr>
        <p:txBody>
          <a:bodyPr wrap="none" rtlCol="0">
            <a:spAutoFit/>
          </a:bodyPr>
          <a:lstStyle/>
          <a:p>
            <a:r>
              <a:rPr lang="en-US" sz="1400" dirty="0"/>
              <a:t>Loss Plots of 0º, 45º, 135º, 180º models</a:t>
            </a:r>
          </a:p>
        </p:txBody>
      </p:sp>
    </p:spTree>
    <p:extLst>
      <p:ext uri="{BB962C8B-B14F-4D97-AF65-F5344CB8AC3E}">
        <p14:creationId xmlns:p14="http://schemas.microsoft.com/office/powerpoint/2010/main" val="1001560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2" name="Rectangle 17">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9">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54974D8F-1FF7-A1AD-7CAA-7CFE6297E69E}"/>
              </a:ext>
            </a:extLst>
          </p:cNvPr>
          <p:cNvSpPr>
            <a:spLocks noGrp="1"/>
          </p:cNvSpPr>
          <p:nvPr>
            <p:ph type="title"/>
          </p:nvPr>
        </p:nvSpPr>
        <p:spPr>
          <a:xfrm>
            <a:off x="1451276" y="1212612"/>
            <a:ext cx="3272093" cy="998155"/>
          </a:xfrm>
        </p:spPr>
        <p:txBody>
          <a:bodyPr anchor="t">
            <a:normAutofit/>
          </a:bodyPr>
          <a:lstStyle/>
          <a:p>
            <a:r>
              <a:rPr lang="en-US" dirty="0"/>
              <a:t>Test</a:t>
            </a:r>
            <a:br>
              <a:rPr lang="en-US" dirty="0"/>
            </a:br>
            <a:r>
              <a:rPr lang="en-US" dirty="0"/>
              <a:t>Results</a:t>
            </a:r>
          </a:p>
        </p:txBody>
      </p:sp>
      <p:cxnSp>
        <p:nvCxnSpPr>
          <p:cNvPr id="34" name="Straight Connector 21">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36" name="Picture 25">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7" name="Straight Connector 27">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5" name="Picture 14" descr="A collage of a person's face&#10;&#10;Description automatically generated with medium confidence">
            <a:extLst>
              <a:ext uri="{FF2B5EF4-FFF2-40B4-BE49-F238E27FC236}">
                <a16:creationId xmlns:a16="http://schemas.microsoft.com/office/drawing/2014/main" id="{0D584A77-B918-60A7-D8C4-6CF7BA45B07B}"/>
              </a:ext>
            </a:extLst>
          </p:cNvPr>
          <p:cNvPicPr>
            <a:picLocks noChangeAspect="1"/>
          </p:cNvPicPr>
          <p:nvPr/>
        </p:nvPicPr>
        <p:blipFill>
          <a:blip r:embed="rId3"/>
          <a:stretch>
            <a:fillRect/>
          </a:stretch>
        </p:blipFill>
        <p:spPr>
          <a:xfrm>
            <a:off x="125457" y="3148150"/>
            <a:ext cx="5823569" cy="24355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descr="A collage of a person&#10;&#10;Description automatically generated with low confidence">
            <a:extLst>
              <a:ext uri="{FF2B5EF4-FFF2-40B4-BE49-F238E27FC236}">
                <a16:creationId xmlns:a16="http://schemas.microsoft.com/office/drawing/2014/main" id="{AC46AD06-AF4A-E22B-C1ED-4FD08B8BEB10}"/>
              </a:ext>
            </a:extLst>
          </p:cNvPr>
          <p:cNvPicPr>
            <a:picLocks noChangeAspect="1"/>
          </p:cNvPicPr>
          <p:nvPr/>
        </p:nvPicPr>
        <p:blipFill>
          <a:blip r:embed="rId4"/>
          <a:stretch>
            <a:fillRect/>
          </a:stretch>
        </p:blipFill>
        <p:spPr>
          <a:xfrm>
            <a:off x="6242975" y="3139214"/>
            <a:ext cx="5823570" cy="24355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Picture 22" descr="Teams&#10;&#10;Description automatically generated">
            <a:extLst>
              <a:ext uri="{FF2B5EF4-FFF2-40B4-BE49-F238E27FC236}">
                <a16:creationId xmlns:a16="http://schemas.microsoft.com/office/drawing/2014/main" id="{B29FC647-AC35-1C79-F9F5-6F0F8BE0BD6E}"/>
              </a:ext>
            </a:extLst>
          </p:cNvPr>
          <p:cNvPicPr>
            <a:picLocks noChangeAspect="1"/>
          </p:cNvPicPr>
          <p:nvPr/>
        </p:nvPicPr>
        <p:blipFill>
          <a:blip r:embed="rId5"/>
          <a:stretch>
            <a:fillRect/>
          </a:stretch>
        </p:blipFill>
        <p:spPr>
          <a:xfrm>
            <a:off x="6242975" y="493923"/>
            <a:ext cx="5823570" cy="24355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5" name="TextBox 24">
            <a:extLst>
              <a:ext uri="{FF2B5EF4-FFF2-40B4-BE49-F238E27FC236}">
                <a16:creationId xmlns:a16="http://schemas.microsoft.com/office/drawing/2014/main" id="{E8AEFDB6-3B15-6D75-7DFB-0551155586E8}"/>
              </a:ext>
            </a:extLst>
          </p:cNvPr>
          <p:cNvSpPr txBox="1"/>
          <p:nvPr/>
        </p:nvSpPr>
        <p:spPr>
          <a:xfrm>
            <a:off x="1450972" y="2206228"/>
            <a:ext cx="1807546" cy="369332"/>
          </a:xfrm>
          <a:prstGeom prst="rect">
            <a:avLst/>
          </a:prstGeom>
          <a:noFill/>
        </p:spPr>
        <p:txBody>
          <a:bodyPr wrap="none" rtlCol="0">
            <a:spAutoFit/>
          </a:bodyPr>
          <a:lstStyle/>
          <a:p>
            <a:r>
              <a:rPr lang="en-US" dirty="0"/>
              <a:t>From the test set</a:t>
            </a:r>
          </a:p>
        </p:txBody>
      </p:sp>
    </p:spTree>
    <p:extLst>
      <p:ext uri="{BB962C8B-B14F-4D97-AF65-F5344CB8AC3E}">
        <p14:creationId xmlns:p14="http://schemas.microsoft.com/office/powerpoint/2010/main" val="681486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3946A97-A073-090A-DE12-FC33D1934DE8}"/>
              </a:ext>
            </a:extLst>
          </p:cNvPr>
          <p:cNvSpPr>
            <a:spLocks noGrp="1"/>
          </p:cNvSpPr>
          <p:nvPr>
            <p:ph type="title"/>
          </p:nvPr>
        </p:nvSpPr>
        <p:spPr>
          <a:xfrm>
            <a:off x="1776424" y="4460798"/>
            <a:ext cx="8637073" cy="558063"/>
          </a:xfrm>
        </p:spPr>
        <p:txBody>
          <a:bodyPr vert="horz" lIns="91440" tIns="45720" rIns="91440" bIns="0" rtlCol="0" anchor="b">
            <a:normAutofit/>
          </a:bodyPr>
          <a:lstStyle/>
          <a:p>
            <a:r>
              <a:rPr lang="en-US" sz="3600" dirty="0"/>
              <a:t>Test Results</a:t>
            </a:r>
          </a:p>
        </p:txBody>
      </p:sp>
      <p:pic>
        <p:nvPicPr>
          <p:cNvPr id="5" name="Picture 4" descr="A collage of a person&#10;&#10;Description automatically generated with medium confidence">
            <a:extLst>
              <a:ext uri="{FF2B5EF4-FFF2-40B4-BE49-F238E27FC236}">
                <a16:creationId xmlns:a16="http://schemas.microsoft.com/office/drawing/2014/main" id="{83B9F604-CBE0-E04C-8D34-4295CB2F47BE}"/>
              </a:ext>
            </a:extLst>
          </p:cNvPr>
          <p:cNvPicPr>
            <a:picLocks noChangeAspect="1"/>
          </p:cNvPicPr>
          <p:nvPr/>
        </p:nvPicPr>
        <p:blipFill>
          <a:blip r:embed="rId3"/>
          <a:stretch>
            <a:fillRect/>
          </a:stretch>
        </p:blipFill>
        <p:spPr>
          <a:xfrm>
            <a:off x="1946867" y="472216"/>
            <a:ext cx="8296186" cy="17007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collage of a person&#10;&#10;Description automatically generated with low confidence">
            <a:extLst>
              <a:ext uri="{FF2B5EF4-FFF2-40B4-BE49-F238E27FC236}">
                <a16:creationId xmlns:a16="http://schemas.microsoft.com/office/drawing/2014/main" id="{7F58D36A-CA6C-973A-2C6C-4E7CF81B428C}"/>
              </a:ext>
            </a:extLst>
          </p:cNvPr>
          <p:cNvPicPr>
            <a:picLocks noChangeAspect="1"/>
          </p:cNvPicPr>
          <p:nvPr/>
        </p:nvPicPr>
        <p:blipFill>
          <a:blip r:embed="rId4"/>
          <a:stretch>
            <a:fillRect/>
          </a:stretch>
        </p:blipFill>
        <p:spPr>
          <a:xfrm>
            <a:off x="1946867" y="2443988"/>
            <a:ext cx="8296142" cy="17007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4" name="Straight Connector 23">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6" name="Picture 25">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AF7A0D8-DF55-2CB6-E4D5-8A343F058D2E}"/>
              </a:ext>
            </a:extLst>
          </p:cNvPr>
          <p:cNvSpPr txBox="1"/>
          <p:nvPr/>
        </p:nvSpPr>
        <p:spPr>
          <a:xfrm>
            <a:off x="1776380" y="5083132"/>
            <a:ext cx="1503168" cy="369332"/>
          </a:xfrm>
          <a:prstGeom prst="rect">
            <a:avLst/>
          </a:prstGeom>
          <a:noFill/>
        </p:spPr>
        <p:txBody>
          <a:bodyPr wrap="none" rtlCol="0">
            <a:spAutoFit/>
          </a:bodyPr>
          <a:lstStyle/>
          <a:p>
            <a:r>
              <a:rPr lang="en-US" dirty="0"/>
              <a:t>From the web</a:t>
            </a:r>
          </a:p>
        </p:txBody>
      </p:sp>
    </p:spTree>
    <p:extLst>
      <p:ext uri="{BB962C8B-B14F-4D97-AF65-F5344CB8AC3E}">
        <p14:creationId xmlns:p14="http://schemas.microsoft.com/office/powerpoint/2010/main" val="2432680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8" name="Picture 17">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4" name="Rectangle 23">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51CE4DE3-6D06-D631-F811-E6DD6F3A4345}"/>
              </a:ext>
            </a:extLst>
          </p:cNvPr>
          <p:cNvSpPr>
            <a:spLocks noGrp="1"/>
          </p:cNvSpPr>
          <p:nvPr>
            <p:ph type="title"/>
          </p:nvPr>
        </p:nvSpPr>
        <p:spPr>
          <a:xfrm>
            <a:off x="3854590" y="5019915"/>
            <a:ext cx="4482518" cy="558063"/>
          </a:xfrm>
        </p:spPr>
        <p:txBody>
          <a:bodyPr vert="horz" lIns="91440" tIns="45720" rIns="91440" bIns="0" rtlCol="0" anchor="b">
            <a:normAutofit/>
          </a:bodyPr>
          <a:lstStyle/>
          <a:p>
            <a:r>
              <a:rPr lang="en-US" sz="3600" dirty="0"/>
              <a:t>GUI using </a:t>
            </a:r>
            <a:r>
              <a:rPr lang="en-US" sz="3600" dirty="0" err="1"/>
              <a:t>Tkinter</a:t>
            </a:r>
            <a:endParaRPr lang="en-US" sz="3600" dirty="0"/>
          </a:p>
        </p:txBody>
      </p:sp>
      <p:pic>
        <p:nvPicPr>
          <p:cNvPr id="9" name="Picture 8" descr="Table&#10;&#10;Description automatically generated">
            <a:extLst>
              <a:ext uri="{FF2B5EF4-FFF2-40B4-BE49-F238E27FC236}">
                <a16:creationId xmlns:a16="http://schemas.microsoft.com/office/drawing/2014/main" id="{779B1E2E-E53B-CAC9-5A3C-9A6781A0E82C}"/>
              </a:ext>
            </a:extLst>
          </p:cNvPr>
          <p:cNvPicPr>
            <a:picLocks noChangeAspect="1"/>
          </p:cNvPicPr>
          <p:nvPr/>
        </p:nvPicPr>
        <p:blipFill>
          <a:blip r:embed="rId3"/>
          <a:stretch>
            <a:fillRect/>
          </a:stretch>
        </p:blipFill>
        <p:spPr>
          <a:xfrm>
            <a:off x="2938957" y="171429"/>
            <a:ext cx="6318552" cy="22588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Graphical user interface&#10;&#10;Description automatically generated">
            <a:extLst>
              <a:ext uri="{FF2B5EF4-FFF2-40B4-BE49-F238E27FC236}">
                <a16:creationId xmlns:a16="http://schemas.microsoft.com/office/drawing/2014/main" id="{7D2001DA-2C72-9249-76DF-A9BDA349CB0B}"/>
              </a:ext>
            </a:extLst>
          </p:cNvPr>
          <p:cNvPicPr>
            <a:picLocks noChangeAspect="1"/>
          </p:cNvPicPr>
          <p:nvPr/>
        </p:nvPicPr>
        <p:blipFill>
          <a:blip r:embed="rId4"/>
          <a:stretch>
            <a:fillRect/>
          </a:stretch>
        </p:blipFill>
        <p:spPr>
          <a:xfrm>
            <a:off x="2938957" y="2611114"/>
            <a:ext cx="6318552" cy="22588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8" name="Straight Connector 27">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0" name="Picture 29">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252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41326B8-DD62-AE61-95BC-70B51E95D9D4}"/>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a:t>Flowchart of the application</a:t>
            </a:r>
          </a:p>
        </p:txBody>
      </p:sp>
      <p:cxnSp>
        <p:nvCxnSpPr>
          <p:cNvPr id="22"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4"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Picture 3" descr="Diagram&#10;&#10;Description automatically generated">
            <a:extLst>
              <a:ext uri="{FF2B5EF4-FFF2-40B4-BE49-F238E27FC236}">
                <a16:creationId xmlns:a16="http://schemas.microsoft.com/office/drawing/2014/main" id="{C7DDC92F-73CF-10FF-E6AC-61FB75485DA4}"/>
              </a:ext>
            </a:extLst>
          </p:cNvPr>
          <p:cNvPicPr>
            <a:picLocks noChangeAspect="1"/>
          </p:cNvPicPr>
          <p:nvPr/>
        </p:nvPicPr>
        <p:blipFill>
          <a:blip r:embed="rId3"/>
          <a:stretch>
            <a:fillRect/>
          </a:stretch>
        </p:blipFill>
        <p:spPr>
          <a:xfrm>
            <a:off x="6943725" y="345955"/>
            <a:ext cx="4304464" cy="54587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78356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A person reaching for a paper on a table full of paper and sticky notes">
            <a:extLst>
              <a:ext uri="{FF2B5EF4-FFF2-40B4-BE49-F238E27FC236}">
                <a16:creationId xmlns:a16="http://schemas.microsoft.com/office/drawing/2014/main" id="{3C6E0195-8D94-A495-A050-DD4DD1F720DD}"/>
              </a:ext>
            </a:extLst>
          </p:cNvPr>
          <p:cNvPicPr>
            <a:picLocks noChangeAspect="1"/>
          </p:cNvPicPr>
          <p:nvPr/>
        </p:nvPicPr>
        <p:blipFill rotWithShape="1">
          <a:blip r:embed="rId2">
            <a:alphaModFix amt="50000"/>
          </a:blip>
          <a:srcRect t="8912" r="-1" b="6816"/>
          <a:stretch/>
        </p:blipFill>
        <p:spPr>
          <a:xfrm>
            <a:off x="305" y="10"/>
            <a:ext cx="12191695" cy="6857990"/>
          </a:xfrm>
          <a:prstGeom prst="rect">
            <a:avLst/>
          </a:prstGeom>
        </p:spPr>
      </p:pic>
      <p:sp>
        <p:nvSpPr>
          <p:cNvPr id="2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4"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32798E2C-86C1-1B73-E33C-91915A18CDCF}"/>
              </a:ext>
            </a:extLst>
          </p:cNvPr>
          <p:cNvSpPr>
            <a:spLocks noGrp="1"/>
          </p:cNvSpPr>
          <p:nvPr>
            <p:ph type="title"/>
          </p:nvPr>
        </p:nvSpPr>
        <p:spPr>
          <a:xfrm>
            <a:off x="1130271" y="1193800"/>
            <a:ext cx="3193050" cy="4699000"/>
          </a:xfrm>
        </p:spPr>
        <p:txBody>
          <a:bodyPr anchor="ctr">
            <a:normAutofit/>
          </a:bodyPr>
          <a:lstStyle/>
          <a:p>
            <a:r>
              <a:rPr lang="en-US" dirty="0"/>
              <a:t>Challenges Faced</a:t>
            </a:r>
          </a:p>
        </p:txBody>
      </p:sp>
      <p:cxnSp>
        <p:nvCxnSpPr>
          <p:cNvPr id="26"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41741E1-E061-805F-5199-EC7F99B308E0}"/>
              </a:ext>
            </a:extLst>
          </p:cNvPr>
          <p:cNvSpPr>
            <a:spLocks noGrp="1"/>
          </p:cNvSpPr>
          <p:nvPr>
            <p:ph idx="1"/>
          </p:nvPr>
        </p:nvSpPr>
        <p:spPr>
          <a:xfrm>
            <a:off x="4976636" y="1193800"/>
            <a:ext cx="6085091" cy="4699000"/>
          </a:xfrm>
        </p:spPr>
        <p:txBody>
          <a:bodyPr anchor="ctr">
            <a:normAutofit/>
          </a:bodyPr>
          <a:lstStyle/>
          <a:p>
            <a:r>
              <a:rPr lang="en-US" dirty="0"/>
              <a:t>Gathering the dataset</a:t>
            </a:r>
          </a:p>
          <a:p>
            <a:r>
              <a:rPr lang="en-US" dirty="0"/>
              <a:t>Cleaning the dataset</a:t>
            </a:r>
          </a:p>
          <a:p>
            <a:r>
              <a:rPr lang="en-US" dirty="0"/>
              <a:t>Preprocessing the dataset</a:t>
            </a:r>
          </a:p>
          <a:p>
            <a:r>
              <a:rPr lang="en-US" dirty="0"/>
              <a:t>Reading and understanding the pix2pix paper</a:t>
            </a:r>
          </a:p>
          <a:p>
            <a:r>
              <a:rPr lang="en-US" dirty="0"/>
              <a:t>Trying different architectures for Discriminator</a:t>
            </a:r>
          </a:p>
          <a:p>
            <a:r>
              <a:rPr lang="en-US" dirty="0"/>
              <a:t>Building the GUI using </a:t>
            </a:r>
            <a:r>
              <a:rPr lang="en-US" dirty="0" err="1"/>
              <a:t>Tkinter</a:t>
            </a:r>
            <a:endParaRPr lang="en-US" dirty="0"/>
          </a:p>
        </p:txBody>
      </p:sp>
      <p:sp>
        <p:nvSpPr>
          <p:cNvPr id="27"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86252133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with human face">
            <a:extLst>
              <a:ext uri="{FF2B5EF4-FFF2-40B4-BE49-F238E27FC236}">
                <a16:creationId xmlns:a16="http://schemas.microsoft.com/office/drawing/2014/main" id="{34D1855B-9330-EF89-CFBB-2560B6C0F56D}"/>
              </a:ext>
            </a:extLst>
          </p:cNvPr>
          <p:cNvPicPr>
            <a:picLocks noChangeAspect="1"/>
          </p:cNvPicPr>
          <p:nvPr/>
        </p:nvPicPr>
        <p:blipFill rotWithShape="1">
          <a:blip r:embed="rId2">
            <a:alphaModFix amt="50000"/>
          </a:blip>
          <a:srcRect r="-1" b="15728"/>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7EC2FA75-950C-0F1F-F0FA-0033406C003A}"/>
              </a:ext>
            </a:extLst>
          </p:cNvPr>
          <p:cNvSpPr>
            <a:spLocks noGrp="1"/>
          </p:cNvSpPr>
          <p:nvPr>
            <p:ph type="title"/>
          </p:nvPr>
        </p:nvSpPr>
        <p:spPr>
          <a:xfrm>
            <a:off x="1130271" y="1193800"/>
            <a:ext cx="3193050" cy="4699000"/>
          </a:xfrm>
        </p:spPr>
        <p:txBody>
          <a:bodyPr anchor="ctr">
            <a:normAutofit/>
          </a:bodyPr>
          <a:lstStyle/>
          <a:p>
            <a:r>
              <a:rPr lang="en-US" dirty="0"/>
              <a:t>Aim</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9D134E9-814D-180C-7BFB-AD0A0431DC1D}"/>
              </a:ext>
            </a:extLst>
          </p:cNvPr>
          <p:cNvSpPr>
            <a:spLocks noGrp="1"/>
          </p:cNvSpPr>
          <p:nvPr>
            <p:ph idx="1"/>
          </p:nvPr>
        </p:nvSpPr>
        <p:spPr>
          <a:xfrm>
            <a:off x="4976636" y="1193800"/>
            <a:ext cx="6085091" cy="4699000"/>
          </a:xfrm>
        </p:spPr>
        <p:txBody>
          <a:bodyPr anchor="ctr">
            <a:normAutofit/>
          </a:bodyPr>
          <a:lstStyle/>
          <a:p>
            <a:r>
              <a:rPr lang="en-US" dirty="0"/>
              <a:t>Implement an image translation model for generating multiple profiles (0º, 45º, 135º, 180º) of a face given a single profile (center profile i.e., 90º).</a:t>
            </a:r>
          </a:p>
          <a:p>
            <a:r>
              <a:rPr lang="en-US" dirty="0"/>
              <a:t>Use Conditional Generative Adversarial Networks to build 4 models, one for each profile.</a:t>
            </a:r>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3837735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3" name="Rectangle 17">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9">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43C9606B-2D4C-6FB9-72DB-EE07C21B69B5}"/>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dirty="0"/>
              <a:t>Division of Work and timeline</a:t>
            </a:r>
          </a:p>
        </p:txBody>
      </p:sp>
      <p:cxnSp>
        <p:nvCxnSpPr>
          <p:cNvPr id="17" name="Straight Connector 21">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9" name="Picture 23">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1" name="Straight Connector 25">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3D11BB8-3BF9-BDF9-1ECD-188BEAAD9582}"/>
              </a:ext>
            </a:extLst>
          </p:cNvPr>
          <p:cNvSpPr txBox="1"/>
          <p:nvPr/>
        </p:nvSpPr>
        <p:spPr>
          <a:xfrm>
            <a:off x="8165845" y="5580131"/>
            <a:ext cx="1337033" cy="369332"/>
          </a:xfrm>
          <a:prstGeom prst="rect">
            <a:avLst/>
          </a:prstGeom>
          <a:noFill/>
        </p:spPr>
        <p:txBody>
          <a:bodyPr wrap="none" rtlCol="0">
            <a:spAutoFit/>
          </a:bodyPr>
          <a:lstStyle/>
          <a:p>
            <a:r>
              <a:rPr lang="en-US" dirty="0"/>
              <a:t>Gantt Chart</a:t>
            </a:r>
          </a:p>
        </p:txBody>
      </p:sp>
      <p:pic>
        <p:nvPicPr>
          <p:cNvPr id="12" name="Content Placeholder 11" descr="Table, timeline&#10;&#10;Description automatically generated">
            <a:extLst>
              <a:ext uri="{FF2B5EF4-FFF2-40B4-BE49-F238E27FC236}">
                <a16:creationId xmlns:a16="http://schemas.microsoft.com/office/drawing/2014/main" id="{0FE77FCF-92D4-E10D-BA8F-CA3F7EE130B2}"/>
              </a:ext>
            </a:extLst>
          </p:cNvPr>
          <p:cNvPicPr>
            <a:picLocks noGrp="1" noChangeAspect="1"/>
          </p:cNvPicPr>
          <p:nvPr>
            <p:ph idx="1"/>
          </p:nvPr>
        </p:nvPicPr>
        <p:blipFill>
          <a:blip r:embed="rId3"/>
          <a:stretch>
            <a:fillRect/>
          </a:stretch>
        </p:blipFill>
        <p:spPr>
          <a:xfrm>
            <a:off x="6095849" y="378545"/>
            <a:ext cx="5477026" cy="51614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56615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A901F8-0780-F532-3F41-88057592D523}"/>
              </a:ext>
            </a:extLst>
          </p:cNvPr>
          <p:cNvSpPr>
            <a:spLocks noGrp="1"/>
          </p:cNvSpPr>
          <p:nvPr>
            <p:ph type="title"/>
          </p:nvPr>
        </p:nvSpPr>
        <p:spPr>
          <a:xfrm>
            <a:off x="1451579" y="804519"/>
            <a:ext cx="9603275" cy="1049235"/>
          </a:xfrm>
        </p:spPr>
        <p:txBody>
          <a:bodyPr>
            <a:normAutofit/>
          </a:bodyPr>
          <a:lstStyle/>
          <a:p>
            <a:r>
              <a:rPr lang="en-US" dirty="0"/>
              <a:t>Conclusion and Future Work</a:t>
            </a:r>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E7981790-15CD-7157-0941-CC8CE9CCDFD1}"/>
              </a:ext>
            </a:extLst>
          </p:cNvPr>
          <p:cNvGraphicFramePr>
            <a:graphicFrameLocks noGrp="1"/>
          </p:cNvGraphicFramePr>
          <p:nvPr>
            <p:ph idx="1"/>
            <p:extLst>
              <p:ext uri="{D42A27DB-BD31-4B8C-83A1-F6EECF244321}">
                <p14:modId xmlns:p14="http://schemas.microsoft.com/office/powerpoint/2010/main" val="1939785579"/>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1630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A55A-0DBC-3A27-FAF8-ADAB04ED4DB6}"/>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18932EC-1B4B-FECF-83CA-9BE4FF66DC84}"/>
              </a:ext>
            </a:extLst>
          </p:cNvPr>
          <p:cNvSpPr>
            <a:spLocks noGrp="1"/>
          </p:cNvSpPr>
          <p:nvPr>
            <p:ph idx="1"/>
          </p:nvPr>
        </p:nvSpPr>
        <p:spPr/>
        <p:txBody>
          <a:bodyPr>
            <a:normAutofit fontScale="85000" lnSpcReduction="10000"/>
          </a:bodyPr>
          <a:lstStyle/>
          <a:p>
            <a:pPr>
              <a:buFont typeface="+mj-lt"/>
              <a:buAutoNum type="arabicPeriod"/>
            </a:pPr>
            <a:r>
              <a:rPr lang="en-US" sz="1800" dirty="0">
                <a:effectLst/>
                <a:latin typeface="NimbusRomNo9L"/>
              </a:rPr>
              <a:t>[1]  Isola, Phillip, et al. “Image-To-Image Translation with Condi- </a:t>
            </a:r>
            <a:r>
              <a:rPr lang="en-US" sz="1800" dirty="0" err="1">
                <a:effectLst/>
                <a:latin typeface="NimbusRomNo9L"/>
              </a:rPr>
              <a:t>tional</a:t>
            </a:r>
            <a:r>
              <a:rPr lang="en-US" sz="1800" dirty="0">
                <a:effectLst/>
                <a:latin typeface="NimbusRomNo9L"/>
              </a:rPr>
              <a:t> Adversarial Networks.” ArXiv:1611.07004 [Cs], 26 Nov. 2018, </a:t>
            </a:r>
            <a:r>
              <a:rPr lang="en-US" sz="1800" dirty="0" err="1">
                <a:effectLst/>
                <a:latin typeface="NimbusRomNo9L"/>
              </a:rPr>
              <a:t>arxiv.org</a:t>
            </a:r>
            <a:r>
              <a:rPr lang="en-US" sz="1800" dirty="0">
                <a:effectLst/>
                <a:latin typeface="NimbusRomNo9L"/>
              </a:rPr>
              <a:t>/abs/1611.07004v3. Accessed 16 Nov. 2022. </a:t>
            </a:r>
            <a:endParaRPr lang="en-US" dirty="0">
              <a:effectLst/>
            </a:endParaRPr>
          </a:p>
          <a:p>
            <a:pPr>
              <a:buFont typeface="+mj-lt"/>
              <a:buAutoNum type="arabicPeriod"/>
            </a:pPr>
            <a:r>
              <a:rPr lang="en-US" sz="1800" dirty="0">
                <a:effectLst/>
                <a:latin typeface="NimbusRomNo9L"/>
              </a:rPr>
              <a:t>[2]  </a:t>
            </a:r>
            <a:r>
              <a:rPr lang="en-US" sz="1800" dirty="0" err="1">
                <a:effectLst/>
                <a:latin typeface="NimbusRomNo9L"/>
              </a:rPr>
              <a:t>E.Lundqvist</a:t>
            </a:r>
            <a:r>
              <a:rPr lang="en-US" sz="1800" dirty="0">
                <a:effectLst/>
                <a:latin typeface="NimbusRomNo9L"/>
              </a:rPr>
              <a:t>, D., </a:t>
            </a:r>
            <a:r>
              <a:rPr lang="en-US" sz="1800" dirty="0" err="1">
                <a:effectLst/>
                <a:latin typeface="NimbusRomNo9L"/>
              </a:rPr>
              <a:t>Flykt</a:t>
            </a:r>
            <a:r>
              <a:rPr lang="en-US" sz="1800" dirty="0">
                <a:effectLst/>
                <a:latin typeface="NimbusRomNo9L"/>
              </a:rPr>
              <a:t>, A., and O ̈</a:t>
            </a:r>
            <a:r>
              <a:rPr lang="en-US" sz="1800" dirty="0" err="1">
                <a:effectLst/>
                <a:latin typeface="NimbusRomNo9L"/>
              </a:rPr>
              <a:t>hman</a:t>
            </a:r>
            <a:r>
              <a:rPr lang="en-US" sz="1800" dirty="0">
                <a:effectLst/>
                <a:latin typeface="NimbusRomNo9L"/>
              </a:rPr>
              <a:t>, A. (1998). The Karolinska Directed Emotional Faces - KDEF, CD ROM from Department of Clinical Neuroscience, Psychology section, Karolinska </a:t>
            </a:r>
            <a:r>
              <a:rPr lang="en-US" sz="1800" dirty="0" err="1">
                <a:effectLst/>
                <a:latin typeface="NimbusRomNo9L"/>
              </a:rPr>
              <a:t>Institutet</a:t>
            </a:r>
            <a:r>
              <a:rPr lang="en-US" sz="1800" dirty="0">
                <a:effectLst/>
                <a:latin typeface="NimbusRomNo9L"/>
              </a:rPr>
              <a:t>, ISBN 91-630-7164-9. </a:t>
            </a:r>
            <a:endParaRPr lang="en-US" dirty="0">
              <a:effectLst/>
            </a:endParaRPr>
          </a:p>
          <a:p>
            <a:pPr>
              <a:buFont typeface="+mj-lt"/>
              <a:buAutoNum type="arabicPeriod"/>
            </a:pPr>
            <a:r>
              <a:rPr lang="en-US" sz="1800" dirty="0">
                <a:effectLst/>
                <a:latin typeface="NimbusRomNo9L"/>
              </a:rPr>
              <a:t>[3]  </a:t>
            </a:r>
            <a:r>
              <a:rPr lang="en-US" sz="1800" dirty="0" err="1">
                <a:effectLst/>
                <a:latin typeface="NimbusRomNo9L"/>
              </a:rPr>
              <a:t>Langner</a:t>
            </a:r>
            <a:r>
              <a:rPr lang="en-US" sz="1800" dirty="0">
                <a:effectLst/>
                <a:latin typeface="NimbusRomNo9L"/>
              </a:rPr>
              <a:t>, Oliver, et al. “Presentation and Validation of the Radboud Faces Database.” Cognition and Emotion, vol. 24, no. 8, Dec. 2010, pp. 1377–1388, 10.1080/02699930903485076. </a:t>
            </a:r>
            <a:endParaRPr lang="en-US" dirty="0">
              <a:effectLst/>
            </a:endParaRPr>
          </a:p>
          <a:p>
            <a:pPr>
              <a:buFont typeface="+mj-lt"/>
              <a:buAutoNum type="arabicPeriod"/>
            </a:pPr>
            <a:r>
              <a:rPr lang="en-US" sz="1800" dirty="0">
                <a:effectLst/>
                <a:latin typeface="NimbusRomNo9L"/>
              </a:rPr>
              <a:t>[4]  PEER,Peter,EMERSˇICˇ,</a:t>
            </a:r>
            <a:r>
              <a:rPr lang="en-US" sz="1800" dirty="0" err="1">
                <a:effectLst/>
                <a:latin typeface="NimbusRomNo9L"/>
              </a:rPr>
              <a:t>Zˇiga,BULE,Jernej,ZˇGANECGROS,Jerneja</a:t>
            </a:r>
            <a:r>
              <a:rPr lang="en-US" sz="1800" dirty="0">
                <a:effectLst/>
                <a:latin typeface="NimbusRomNo9L"/>
              </a:rPr>
              <a:t>, </a:t>
            </a:r>
            <a:r>
              <a:rPr lang="en-US" sz="1800" dirty="0" err="1">
                <a:effectLst/>
                <a:latin typeface="NimbusRomNo9L"/>
              </a:rPr>
              <a:t>SˇTRUC,Vitomir.Strategiesforexploitingindependentcloudimplemen</a:t>
            </a:r>
            <a:r>
              <a:rPr lang="en-US" sz="1800" dirty="0">
                <a:effectLst/>
                <a:latin typeface="NimbusRomNo9L"/>
              </a:rPr>
              <a:t>- </a:t>
            </a:r>
            <a:r>
              <a:rPr lang="en-US" sz="1800" dirty="0" err="1">
                <a:effectLst/>
                <a:latin typeface="NimbusRomNo9L"/>
              </a:rPr>
              <a:t>tations</a:t>
            </a:r>
            <a:r>
              <a:rPr lang="en-US" sz="1800" dirty="0">
                <a:effectLst/>
                <a:latin typeface="NimbusRomNo9L"/>
              </a:rPr>
              <a:t> of biometric experts in multibiometric scenarios. Mathematical problems in engineering, vol. 2014, pp. 1-15, 2014. </a:t>
            </a:r>
            <a:endParaRPr lang="en-US" dirty="0">
              <a:effectLst/>
            </a:endParaRPr>
          </a:p>
          <a:p>
            <a:pPr>
              <a:buFont typeface="+mj-lt"/>
              <a:buAutoNum type="arabicPeriod"/>
            </a:pPr>
            <a:r>
              <a:rPr lang="en-US" sz="1800" dirty="0">
                <a:effectLst/>
                <a:latin typeface="NimbusRomNo9L"/>
              </a:rPr>
              <a:t>[5]  </a:t>
            </a:r>
            <a:r>
              <a:rPr lang="en-US" sz="1800" dirty="0" err="1">
                <a:effectLst/>
                <a:latin typeface="NimbusRomNo9L"/>
              </a:rPr>
              <a:t>Taherkhani</a:t>
            </a:r>
            <a:r>
              <a:rPr lang="en-US" sz="1800" dirty="0">
                <a:effectLst/>
                <a:latin typeface="NimbusRomNo9L"/>
              </a:rPr>
              <a:t>, </a:t>
            </a:r>
            <a:r>
              <a:rPr lang="en-US" sz="1800" dirty="0" err="1">
                <a:effectLst/>
                <a:latin typeface="NimbusRomNo9L"/>
              </a:rPr>
              <a:t>Fariborz</a:t>
            </a:r>
            <a:r>
              <a:rPr lang="en-US" sz="1800" dirty="0">
                <a:effectLst/>
                <a:latin typeface="NimbusRomNo9L"/>
              </a:rPr>
              <a:t>, et al. “Profile to Frontal Face Recognition in the Wild Using Coupled Conditional GAN.” ArXiv:2107.13742 [Cs], 29 July 2021, </a:t>
            </a:r>
            <a:r>
              <a:rPr lang="en-US" sz="1800" dirty="0" err="1">
                <a:effectLst/>
                <a:latin typeface="NimbusRomNo9L"/>
              </a:rPr>
              <a:t>arxiv.org</a:t>
            </a:r>
            <a:r>
              <a:rPr lang="en-US" sz="1800" dirty="0">
                <a:effectLst/>
                <a:latin typeface="NimbusRomNo9L"/>
              </a:rPr>
              <a:t>/abs/2107.13742. Accessed 16 Nov. 2022. </a:t>
            </a:r>
            <a:endParaRPr lang="en-US" dirty="0">
              <a:effectLst/>
            </a:endParaRPr>
          </a:p>
          <a:p>
            <a:endParaRPr lang="en-US" dirty="0"/>
          </a:p>
        </p:txBody>
      </p:sp>
    </p:spTree>
    <p:extLst>
      <p:ext uri="{BB962C8B-B14F-4D97-AF65-F5344CB8AC3E}">
        <p14:creationId xmlns:p14="http://schemas.microsoft.com/office/powerpoint/2010/main" val="733276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5" name="Picture 4" descr="Bright modern kitchen">
            <a:extLst>
              <a:ext uri="{FF2B5EF4-FFF2-40B4-BE49-F238E27FC236}">
                <a16:creationId xmlns:a16="http://schemas.microsoft.com/office/drawing/2014/main" id="{55A5B470-295D-7BD0-AB09-198D91DEA894}"/>
              </a:ext>
            </a:extLst>
          </p:cNvPr>
          <p:cNvPicPr>
            <a:picLocks noChangeAspect="1"/>
          </p:cNvPicPr>
          <p:nvPr/>
        </p:nvPicPr>
        <p:blipFill rotWithShape="1">
          <a:blip r:embed="rId3"/>
          <a:srcRect t="15728" r="-1" b="-1"/>
          <a:stretch/>
        </p:blipFill>
        <p:spPr>
          <a:xfrm>
            <a:off x="2" y="10"/>
            <a:ext cx="12191695" cy="6857990"/>
          </a:xfrm>
          <a:prstGeom prst="rect">
            <a:avLst/>
          </a:prstGeom>
        </p:spPr>
      </p:pic>
      <p:sp>
        <p:nvSpPr>
          <p:cNvPr id="17" name="Rectangle 16">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DC6F8E-949D-EBA2-4EDF-6FC907E3A753}"/>
              </a:ext>
            </a:extLst>
          </p:cNvPr>
          <p:cNvSpPr>
            <a:spLocks noGrp="1"/>
          </p:cNvSpPr>
          <p:nvPr>
            <p:ph type="title"/>
          </p:nvPr>
        </p:nvSpPr>
        <p:spPr>
          <a:xfrm>
            <a:off x="4065511" y="3236470"/>
            <a:ext cx="6832500" cy="1252601"/>
          </a:xfrm>
        </p:spPr>
        <p:txBody>
          <a:bodyPr vert="horz" lIns="91440" tIns="45720" rIns="91440" bIns="0" rtlCol="0" anchor="b">
            <a:normAutofit/>
          </a:bodyPr>
          <a:lstStyle/>
          <a:p>
            <a:r>
              <a:rPr lang="en-US" sz="4400">
                <a:solidFill>
                  <a:srgbClr val="FFFFFE"/>
                </a:solidFill>
              </a:rPr>
              <a:t>Thank You</a:t>
            </a:r>
          </a:p>
        </p:txBody>
      </p:sp>
      <p:cxnSp>
        <p:nvCxnSpPr>
          <p:cNvPr id="19" name="Straight Connector 18">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a:solidFill>
              <a:srgbClr val="7F9C4D"/>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98448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F891EB-ED45-44C3-95D6-FFB2EC07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A385B8-7C85-4CE0-AE3A-00EB627B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653D930-8A04-A800-1F24-6BDF172BFB3E}"/>
              </a:ext>
            </a:extLst>
          </p:cNvPr>
          <p:cNvSpPr>
            <a:spLocks noGrp="1"/>
          </p:cNvSpPr>
          <p:nvPr>
            <p:ph type="title"/>
          </p:nvPr>
        </p:nvSpPr>
        <p:spPr>
          <a:xfrm>
            <a:off x="812205" y="804519"/>
            <a:ext cx="3241820" cy="4431360"/>
          </a:xfrm>
        </p:spPr>
        <p:txBody>
          <a:bodyPr anchor="ctr">
            <a:normAutofit/>
          </a:bodyPr>
          <a:lstStyle/>
          <a:p>
            <a:r>
              <a:rPr lang="en-US" dirty="0"/>
              <a:t>Motivation</a:t>
            </a:r>
          </a:p>
        </p:txBody>
      </p:sp>
      <p:cxnSp>
        <p:nvCxnSpPr>
          <p:cNvPr id="12" name="Straight Connector 11">
            <a:extLst>
              <a:ext uri="{FF2B5EF4-FFF2-40B4-BE49-F238E27FC236}">
                <a16:creationId xmlns:a16="http://schemas.microsoft.com/office/drawing/2014/main" id="{19AF263B-E208-40DF-A182-5193478DC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5156" y="890353"/>
            <a:ext cx="0" cy="4572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5A08BB-5D27-9D4D-4389-355EC5B13215}"/>
              </a:ext>
            </a:extLst>
          </p:cNvPr>
          <p:cNvSpPr>
            <a:spLocks noGrp="1"/>
          </p:cNvSpPr>
          <p:nvPr>
            <p:ph idx="1"/>
          </p:nvPr>
        </p:nvSpPr>
        <p:spPr>
          <a:xfrm>
            <a:off x="4637863" y="804520"/>
            <a:ext cx="6102559" cy="4431359"/>
          </a:xfrm>
        </p:spPr>
        <p:txBody>
          <a:bodyPr anchor="ctr">
            <a:normAutofit/>
          </a:bodyPr>
          <a:lstStyle/>
          <a:p>
            <a:r>
              <a:rPr lang="en-US" dirty="0"/>
              <a:t>Aid the police and other security firms in searching for wanted criminals and missing people.</a:t>
            </a:r>
          </a:p>
          <a:p>
            <a:r>
              <a:rPr lang="en-US" dirty="0"/>
              <a:t>Have some fun among our peers.</a:t>
            </a:r>
          </a:p>
        </p:txBody>
      </p:sp>
      <p:pic>
        <p:nvPicPr>
          <p:cNvPr id="14" name="Picture 13">
            <a:extLst>
              <a:ext uri="{FF2B5EF4-FFF2-40B4-BE49-F238E27FC236}">
                <a16:creationId xmlns:a16="http://schemas.microsoft.com/office/drawing/2014/main" id="{DCC0100C-A457-45B1-8A8B-8740F43EC1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28872138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3D art of a person">
            <a:extLst>
              <a:ext uri="{FF2B5EF4-FFF2-40B4-BE49-F238E27FC236}">
                <a16:creationId xmlns:a16="http://schemas.microsoft.com/office/drawing/2014/main" id="{4A038563-FC8C-28C6-58EB-5C3DE7AF28D7}"/>
              </a:ext>
            </a:extLst>
          </p:cNvPr>
          <p:cNvPicPr>
            <a:picLocks noChangeAspect="1"/>
          </p:cNvPicPr>
          <p:nvPr/>
        </p:nvPicPr>
        <p:blipFill rotWithShape="1">
          <a:blip r:embed="rId2">
            <a:alphaModFix amt="50000"/>
          </a:blip>
          <a:srcRect t="17605" r="-1" b="26143"/>
          <a:stretch/>
        </p:blipFill>
        <p:spPr>
          <a:xfrm>
            <a:off x="305" y="10"/>
            <a:ext cx="12191695" cy="6857990"/>
          </a:xfrm>
          <a:prstGeom prst="rect">
            <a:avLst/>
          </a:prstGeom>
        </p:spPr>
      </p:pic>
      <p:sp>
        <p:nvSpPr>
          <p:cNvPr id="2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4"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6FD233DB-3B6E-FE79-E7C1-26DCDD29AED3}"/>
              </a:ext>
            </a:extLst>
          </p:cNvPr>
          <p:cNvSpPr>
            <a:spLocks noGrp="1"/>
          </p:cNvSpPr>
          <p:nvPr>
            <p:ph type="title"/>
          </p:nvPr>
        </p:nvSpPr>
        <p:spPr>
          <a:xfrm>
            <a:off x="1130271" y="1193800"/>
            <a:ext cx="3193050" cy="4699000"/>
          </a:xfrm>
        </p:spPr>
        <p:txBody>
          <a:bodyPr anchor="ctr">
            <a:normAutofit/>
          </a:bodyPr>
          <a:lstStyle/>
          <a:p>
            <a:r>
              <a:rPr lang="en-US" dirty="0"/>
              <a:t>Dataset</a:t>
            </a:r>
          </a:p>
        </p:txBody>
      </p:sp>
      <p:cxnSp>
        <p:nvCxnSpPr>
          <p:cNvPr id="26"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84907E3-41CC-FF31-7708-CC63DDAE2813}"/>
              </a:ext>
            </a:extLst>
          </p:cNvPr>
          <p:cNvSpPr>
            <a:spLocks noGrp="1"/>
          </p:cNvSpPr>
          <p:nvPr>
            <p:ph idx="1"/>
          </p:nvPr>
        </p:nvSpPr>
        <p:spPr>
          <a:xfrm>
            <a:off x="4976636" y="1193800"/>
            <a:ext cx="6085091" cy="4699000"/>
          </a:xfrm>
        </p:spPr>
        <p:txBody>
          <a:bodyPr anchor="ctr">
            <a:normAutofit/>
          </a:bodyPr>
          <a:lstStyle/>
          <a:p>
            <a:r>
              <a:rPr lang="en-US" dirty="0"/>
              <a:t>We have combined two datasets for this project</a:t>
            </a:r>
          </a:p>
          <a:p>
            <a:pPr lvl="1"/>
            <a:r>
              <a:rPr lang="en-US" dirty="0"/>
              <a:t>KDEF</a:t>
            </a:r>
          </a:p>
          <a:p>
            <a:pPr lvl="1"/>
            <a:r>
              <a:rPr lang="en-US" dirty="0"/>
              <a:t>CVL Faces Database</a:t>
            </a:r>
          </a:p>
        </p:txBody>
      </p:sp>
      <p:sp>
        <p:nvSpPr>
          <p:cNvPr id="27"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93990604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6E82A13D-C332-FAB5-18D0-88047F4177AD}"/>
              </a:ext>
            </a:extLst>
          </p:cNvPr>
          <p:cNvSpPr>
            <a:spLocks noGrp="1"/>
          </p:cNvSpPr>
          <p:nvPr>
            <p:ph type="title"/>
          </p:nvPr>
        </p:nvSpPr>
        <p:spPr>
          <a:xfrm>
            <a:off x="1451580" y="804520"/>
            <a:ext cx="4176511" cy="1049235"/>
          </a:xfrm>
        </p:spPr>
        <p:txBody>
          <a:bodyPr>
            <a:normAutofit/>
          </a:bodyPr>
          <a:lstStyle/>
          <a:p>
            <a:r>
              <a:rPr lang="en-US" dirty="0"/>
              <a:t>KDEF Dataset</a:t>
            </a:r>
          </a:p>
        </p:txBody>
      </p:sp>
      <p:sp>
        <p:nvSpPr>
          <p:cNvPr id="13"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AEF8BA75-CD33-77D7-B1C4-1705A2D6B42E}"/>
              </a:ext>
            </a:extLst>
          </p:cNvPr>
          <p:cNvSpPr>
            <a:spLocks noGrp="1"/>
          </p:cNvSpPr>
          <p:nvPr>
            <p:ph idx="1"/>
          </p:nvPr>
        </p:nvSpPr>
        <p:spPr>
          <a:xfrm>
            <a:off x="1451581" y="2015732"/>
            <a:ext cx="4172212" cy="3450613"/>
          </a:xfrm>
        </p:spPr>
        <p:txBody>
          <a:bodyPr>
            <a:normAutofit/>
          </a:bodyPr>
          <a:lstStyle/>
          <a:p>
            <a:r>
              <a:rPr lang="en-US" dirty="0"/>
              <a:t>4900 images of 70 individuals, having 7 different facial expressions from 5 different angles. </a:t>
            </a:r>
          </a:p>
          <a:p>
            <a:r>
              <a:rPr lang="en-US" dirty="0"/>
              <a:t>All the images are of 562 x 762 pixels.</a:t>
            </a:r>
          </a:p>
        </p:txBody>
      </p:sp>
      <p:pic>
        <p:nvPicPr>
          <p:cNvPr id="4" name="Picture 3">
            <a:extLst>
              <a:ext uri="{FF2B5EF4-FFF2-40B4-BE49-F238E27FC236}">
                <a16:creationId xmlns:a16="http://schemas.microsoft.com/office/drawing/2014/main" id="{B99A5BA5-37CD-075D-DEE3-5C83CC30CA7B}"/>
              </a:ext>
            </a:extLst>
          </p:cNvPr>
          <p:cNvPicPr>
            <a:picLocks noChangeAspect="1"/>
          </p:cNvPicPr>
          <p:nvPr/>
        </p:nvPicPr>
        <p:blipFill>
          <a:blip r:embed="rId2"/>
          <a:stretch>
            <a:fillRect/>
          </a:stretch>
        </p:blipFill>
        <p:spPr>
          <a:xfrm>
            <a:off x="6216942" y="805583"/>
            <a:ext cx="4715380" cy="4660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726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6E82A13D-C332-FAB5-18D0-88047F4177AD}"/>
              </a:ext>
            </a:extLst>
          </p:cNvPr>
          <p:cNvSpPr>
            <a:spLocks noGrp="1"/>
          </p:cNvSpPr>
          <p:nvPr>
            <p:ph type="title"/>
          </p:nvPr>
        </p:nvSpPr>
        <p:spPr>
          <a:xfrm>
            <a:off x="1451580" y="804520"/>
            <a:ext cx="4176511" cy="1049235"/>
          </a:xfrm>
        </p:spPr>
        <p:txBody>
          <a:bodyPr>
            <a:normAutofit/>
          </a:bodyPr>
          <a:lstStyle/>
          <a:p>
            <a:r>
              <a:rPr lang="en-US" dirty="0"/>
              <a:t>CVL Faces Database</a:t>
            </a:r>
          </a:p>
        </p:txBody>
      </p:sp>
      <p:sp>
        <p:nvSpPr>
          <p:cNvPr id="26" name="Rectangle 25">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AEF8BA75-CD33-77D7-B1C4-1705A2D6B42E}"/>
              </a:ext>
            </a:extLst>
          </p:cNvPr>
          <p:cNvSpPr>
            <a:spLocks noGrp="1"/>
          </p:cNvSpPr>
          <p:nvPr>
            <p:ph idx="1"/>
          </p:nvPr>
        </p:nvSpPr>
        <p:spPr>
          <a:xfrm>
            <a:off x="1451581" y="2015732"/>
            <a:ext cx="4172212" cy="3450613"/>
          </a:xfrm>
        </p:spPr>
        <p:txBody>
          <a:bodyPr>
            <a:normAutofit/>
          </a:bodyPr>
          <a:lstStyle/>
          <a:p>
            <a:r>
              <a:rPr lang="en-US" dirty="0"/>
              <a:t>798 images of 114 individuals, having 3 different facial expressions from 5 different angles. </a:t>
            </a:r>
          </a:p>
          <a:p>
            <a:r>
              <a:rPr lang="en-US" dirty="0"/>
              <a:t>All the images are of 640 x 480 pixels.</a:t>
            </a:r>
          </a:p>
        </p:txBody>
      </p:sp>
      <p:pic>
        <p:nvPicPr>
          <p:cNvPr id="5" name="Picture 4">
            <a:extLst>
              <a:ext uri="{FF2B5EF4-FFF2-40B4-BE49-F238E27FC236}">
                <a16:creationId xmlns:a16="http://schemas.microsoft.com/office/drawing/2014/main" id="{D147F46C-BDB0-AFAE-18D2-3EE3072BBC03}"/>
              </a:ext>
            </a:extLst>
          </p:cNvPr>
          <p:cNvPicPr>
            <a:picLocks noChangeAspect="1"/>
          </p:cNvPicPr>
          <p:nvPr/>
        </p:nvPicPr>
        <p:blipFill>
          <a:blip r:embed="rId2"/>
          <a:stretch>
            <a:fillRect/>
          </a:stretch>
        </p:blipFill>
        <p:spPr>
          <a:xfrm>
            <a:off x="6094411" y="1511419"/>
            <a:ext cx="4960442" cy="32490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Picture 27">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0" name="Straight Connector 29">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874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06273-F00D-C09C-1E69-AB0EF013CBE6}"/>
              </a:ext>
            </a:extLst>
          </p:cNvPr>
          <p:cNvSpPr>
            <a:spLocks noGrp="1"/>
          </p:cNvSpPr>
          <p:nvPr>
            <p:ph type="title"/>
          </p:nvPr>
        </p:nvSpPr>
        <p:spPr/>
        <p:txBody>
          <a:bodyPr/>
          <a:lstStyle/>
          <a:p>
            <a:r>
              <a:rPr lang="en-US" dirty="0"/>
              <a:t>Algorithm</a:t>
            </a:r>
          </a:p>
        </p:txBody>
      </p:sp>
      <p:sp>
        <p:nvSpPr>
          <p:cNvPr id="3" name="Content Placeholder 2">
            <a:extLst>
              <a:ext uri="{FF2B5EF4-FFF2-40B4-BE49-F238E27FC236}">
                <a16:creationId xmlns:a16="http://schemas.microsoft.com/office/drawing/2014/main" id="{59241821-7765-89C7-8353-A07BB89CF638}"/>
              </a:ext>
            </a:extLst>
          </p:cNvPr>
          <p:cNvSpPr>
            <a:spLocks noGrp="1"/>
          </p:cNvSpPr>
          <p:nvPr>
            <p:ph idx="1"/>
          </p:nvPr>
        </p:nvSpPr>
        <p:spPr>
          <a:xfrm>
            <a:off x="1451579" y="2015732"/>
            <a:ext cx="4644421" cy="3450613"/>
          </a:xfrm>
        </p:spPr>
        <p:txBody>
          <a:bodyPr/>
          <a:lstStyle/>
          <a:p>
            <a:r>
              <a:rPr lang="en-US" dirty="0"/>
              <a:t>GANs are generative models that learn a mapping from random noise vector z to output image y, </a:t>
            </a:r>
            <a:r>
              <a:rPr lang="en-US" dirty="0" err="1"/>
              <a:t>G:z</a:t>
            </a:r>
            <a:r>
              <a:rPr lang="en-US" dirty="0"/>
              <a:t>.     y.</a:t>
            </a:r>
          </a:p>
          <a:p>
            <a:pPr marL="0" indent="0">
              <a:buNone/>
            </a:pPr>
            <a:endParaRPr lang="en-US" dirty="0"/>
          </a:p>
          <a:p>
            <a:pPr marL="0" indent="0">
              <a:buNone/>
            </a:pPr>
            <a:endParaRPr lang="en-US" dirty="0"/>
          </a:p>
          <a:p>
            <a:r>
              <a:rPr lang="en-US" dirty="0"/>
              <a:t>CGANs learn a mapping from observed image x and random vector z to y,    </a:t>
            </a:r>
            <a:r>
              <a:rPr lang="en-US" dirty="0" err="1"/>
              <a:t>G:x,z</a:t>
            </a:r>
            <a:r>
              <a:rPr lang="en-US" dirty="0"/>
              <a:t>     y.</a:t>
            </a:r>
          </a:p>
        </p:txBody>
      </p:sp>
      <p:cxnSp>
        <p:nvCxnSpPr>
          <p:cNvPr id="7" name="Straight Arrow Connector 6">
            <a:extLst>
              <a:ext uri="{FF2B5EF4-FFF2-40B4-BE49-F238E27FC236}">
                <a16:creationId xmlns:a16="http://schemas.microsoft.com/office/drawing/2014/main" id="{187F0A55-6BB9-F6A7-9EF8-E9016C4F5C37}"/>
              </a:ext>
            </a:extLst>
          </p:cNvPr>
          <p:cNvCxnSpPr/>
          <p:nvPr/>
        </p:nvCxnSpPr>
        <p:spPr>
          <a:xfrm>
            <a:off x="3773789" y="3002844"/>
            <a:ext cx="2709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BC8E56C8-B940-F707-4EE5-447FAFAB00BB}"/>
              </a:ext>
            </a:extLst>
          </p:cNvPr>
          <p:cNvCxnSpPr/>
          <p:nvPr/>
        </p:nvCxnSpPr>
        <p:spPr>
          <a:xfrm>
            <a:off x="2353734" y="5199278"/>
            <a:ext cx="2709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1DB5A632-2FE6-EB29-3EC5-984946EE324C}"/>
              </a:ext>
            </a:extLst>
          </p:cNvPr>
          <p:cNvPicPr>
            <a:picLocks noChangeAspect="1"/>
          </p:cNvPicPr>
          <p:nvPr/>
        </p:nvPicPr>
        <p:blipFill>
          <a:blip r:embed="rId2"/>
          <a:stretch>
            <a:fillRect/>
          </a:stretch>
        </p:blipFill>
        <p:spPr>
          <a:xfrm>
            <a:off x="6488051" y="2015732"/>
            <a:ext cx="4476492" cy="19501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7DFFF274-9A20-C552-FECF-3AA9803D251B}"/>
              </a:ext>
            </a:extLst>
          </p:cNvPr>
          <p:cNvPicPr>
            <a:picLocks noChangeAspect="1"/>
          </p:cNvPicPr>
          <p:nvPr/>
        </p:nvPicPr>
        <p:blipFill>
          <a:blip r:embed="rId3"/>
          <a:stretch>
            <a:fillRect/>
          </a:stretch>
        </p:blipFill>
        <p:spPr>
          <a:xfrm>
            <a:off x="6532243" y="4370658"/>
            <a:ext cx="4432300" cy="1244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69035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F891EB-ED45-44C3-95D6-FFB2EC07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A385B8-7C85-4CE0-AE3A-00EB627B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E70291B-4FF7-0B6A-7B7D-BC0615920D58}"/>
              </a:ext>
            </a:extLst>
          </p:cNvPr>
          <p:cNvSpPr>
            <a:spLocks noGrp="1"/>
          </p:cNvSpPr>
          <p:nvPr>
            <p:ph type="title"/>
          </p:nvPr>
        </p:nvSpPr>
        <p:spPr>
          <a:xfrm>
            <a:off x="812205" y="804519"/>
            <a:ext cx="3241820" cy="4431360"/>
          </a:xfrm>
        </p:spPr>
        <p:txBody>
          <a:bodyPr anchor="ctr">
            <a:normAutofit/>
          </a:bodyPr>
          <a:lstStyle/>
          <a:p>
            <a:r>
              <a:rPr lang="en-US" dirty="0"/>
              <a:t>Programming Language &amp; Software Tools</a:t>
            </a:r>
          </a:p>
        </p:txBody>
      </p:sp>
      <p:cxnSp>
        <p:nvCxnSpPr>
          <p:cNvPr id="12" name="Straight Connector 11">
            <a:extLst>
              <a:ext uri="{FF2B5EF4-FFF2-40B4-BE49-F238E27FC236}">
                <a16:creationId xmlns:a16="http://schemas.microsoft.com/office/drawing/2014/main" id="{19AF263B-E208-40DF-A182-5193478DC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5156" y="890353"/>
            <a:ext cx="0" cy="4572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867606-FDF1-8B83-CC9D-0BE6FA913B09}"/>
              </a:ext>
            </a:extLst>
          </p:cNvPr>
          <p:cNvSpPr>
            <a:spLocks noGrp="1"/>
          </p:cNvSpPr>
          <p:nvPr>
            <p:ph idx="1"/>
          </p:nvPr>
        </p:nvSpPr>
        <p:spPr>
          <a:xfrm>
            <a:off x="4637863" y="804520"/>
            <a:ext cx="6102559" cy="4431359"/>
          </a:xfrm>
        </p:spPr>
        <p:txBody>
          <a:bodyPr anchor="ctr">
            <a:normAutofit/>
          </a:bodyPr>
          <a:lstStyle/>
          <a:p>
            <a:r>
              <a:rPr lang="en-US" dirty="0"/>
              <a:t>Programming Language: Python</a:t>
            </a:r>
          </a:p>
          <a:p>
            <a:r>
              <a:rPr lang="en-US" dirty="0"/>
              <a:t>Libraries Used: </a:t>
            </a:r>
            <a:r>
              <a:rPr lang="en-US" dirty="0" err="1"/>
              <a:t>Pytorch</a:t>
            </a:r>
            <a:r>
              <a:rPr lang="en-US" dirty="0"/>
              <a:t>, OpenCV, </a:t>
            </a:r>
            <a:r>
              <a:rPr lang="en-US" dirty="0" err="1"/>
              <a:t>Mediapipe</a:t>
            </a:r>
            <a:r>
              <a:rPr lang="en-US" dirty="0"/>
              <a:t>, </a:t>
            </a:r>
            <a:r>
              <a:rPr lang="en-US" dirty="0" err="1"/>
              <a:t>Numpy</a:t>
            </a:r>
            <a:r>
              <a:rPr lang="en-US" dirty="0"/>
              <a:t>, Matplotlib and </a:t>
            </a:r>
            <a:r>
              <a:rPr lang="en-US" dirty="0" err="1"/>
              <a:t>Tkinter</a:t>
            </a:r>
            <a:endParaRPr lang="en-US" dirty="0"/>
          </a:p>
          <a:p>
            <a:r>
              <a:rPr lang="en-US" dirty="0"/>
              <a:t>Tools: Rutgers </a:t>
            </a:r>
            <a:r>
              <a:rPr lang="en-US" dirty="0" err="1"/>
              <a:t>iLab</a:t>
            </a:r>
            <a:r>
              <a:rPr lang="en-US" dirty="0"/>
              <a:t>, </a:t>
            </a:r>
            <a:r>
              <a:rPr lang="en-US" dirty="0" err="1"/>
              <a:t>Jupyter</a:t>
            </a:r>
            <a:r>
              <a:rPr lang="en-US" dirty="0"/>
              <a:t> Notebook and Adobe Photoshop</a:t>
            </a:r>
          </a:p>
        </p:txBody>
      </p:sp>
      <p:pic>
        <p:nvPicPr>
          <p:cNvPr id="14" name="Picture 13">
            <a:extLst>
              <a:ext uri="{FF2B5EF4-FFF2-40B4-BE49-F238E27FC236}">
                <a16:creationId xmlns:a16="http://schemas.microsoft.com/office/drawing/2014/main" id="{DCC0100C-A457-45B1-8A8B-8740F43EC1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415595751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82E7304-2AC2-4A5C-924D-A6AC3FFC5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423567-3AB6-3F5B-52A8-1476BD7CFB74}"/>
              </a:ext>
            </a:extLst>
          </p:cNvPr>
          <p:cNvSpPr>
            <a:spLocks noGrp="1"/>
          </p:cNvSpPr>
          <p:nvPr>
            <p:ph type="title"/>
          </p:nvPr>
        </p:nvSpPr>
        <p:spPr>
          <a:xfrm>
            <a:off x="1451579" y="804519"/>
            <a:ext cx="9603275" cy="1049235"/>
          </a:xfrm>
        </p:spPr>
        <p:txBody>
          <a:bodyPr>
            <a:normAutofit/>
          </a:bodyPr>
          <a:lstStyle/>
          <a:p>
            <a:r>
              <a:rPr lang="en-US" dirty="0"/>
              <a:t>Data Preprocessing</a:t>
            </a:r>
          </a:p>
        </p:txBody>
      </p:sp>
      <p:cxnSp>
        <p:nvCxnSpPr>
          <p:cNvPr id="11" name="Straight Connector 10">
            <a:extLst>
              <a:ext uri="{FF2B5EF4-FFF2-40B4-BE49-F238E27FC236}">
                <a16:creationId xmlns:a16="http://schemas.microsoft.com/office/drawing/2014/main" id="{D259FEF2-F6A5-442F-BA10-4E39EECD0A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960327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A3C183B1-1D4B-4E3D-A02E-A426E3BFA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aphicFrame>
        <p:nvGraphicFramePr>
          <p:cNvPr id="5" name="Content Placeholder 2">
            <a:extLst>
              <a:ext uri="{FF2B5EF4-FFF2-40B4-BE49-F238E27FC236}">
                <a16:creationId xmlns:a16="http://schemas.microsoft.com/office/drawing/2014/main" id="{0D727738-7B73-5FC8-8FAD-CB7D61C13BF7}"/>
              </a:ext>
            </a:extLst>
          </p:cNvPr>
          <p:cNvGraphicFramePr>
            <a:graphicFrameLocks noGrp="1"/>
          </p:cNvGraphicFramePr>
          <p:nvPr>
            <p:ph idx="1"/>
            <p:extLst>
              <p:ext uri="{D42A27DB-BD31-4B8C-83A1-F6EECF244321}">
                <p14:modId xmlns:p14="http://schemas.microsoft.com/office/powerpoint/2010/main" val="419330891"/>
              </p:ext>
            </p:extLst>
          </p:nvPr>
        </p:nvGraphicFramePr>
        <p:xfrm>
          <a:off x="1450975" y="2331497"/>
          <a:ext cx="9604375" cy="3723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780310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{3CBD8CE8-7B10-6445-A690-619286FD42B4}tf10001119</Template>
  <TotalTime>1575</TotalTime>
  <Words>798</Words>
  <Application>Microsoft Macintosh PowerPoint</Application>
  <PresentationFormat>Widescreen</PresentationFormat>
  <Paragraphs>78</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Gill Sans MT</vt:lpstr>
      <vt:lpstr>NimbusRomNo9L</vt:lpstr>
      <vt:lpstr>Gallery</vt:lpstr>
      <vt:lpstr>Single to multiple profile generation of a face using conditional GANs</vt:lpstr>
      <vt:lpstr>Aim</vt:lpstr>
      <vt:lpstr>Motivation</vt:lpstr>
      <vt:lpstr>Dataset</vt:lpstr>
      <vt:lpstr>KDEF Dataset</vt:lpstr>
      <vt:lpstr>CVL Faces Database</vt:lpstr>
      <vt:lpstr>Algorithm</vt:lpstr>
      <vt:lpstr>Programming Language &amp; Software Tools</vt:lpstr>
      <vt:lpstr>Data Preprocessing</vt:lpstr>
      <vt:lpstr>Network Architecture</vt:lpstr>
      <vt:lpstr>Hyper Parameters</vt:lpstr>
      <vt:lpstr>Training Results</vt:lpstr>
      <vt:lpstr>Training Results</vt:lpstr>
      <vt:lpstr>Evaluation Graphs</vt:lpstr>
      <vt:lpstr>Test Results</vt:lpstr>
      <vt:lpstr>Test Results</vt:lpstr>
      <vt:lpstr>GUI using Tkinter</vt:lpstr>
      <vt:lpstr>Flowchart of the application</vt:lpstr>
      <vt:lpstr>Challenges Faced</vt:lpstr>
      <vt:lpstr>Division of Work and timeline</vt:lpstr>
      <vt:lpstr>Conclusion and Future Work</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to multiple profile generation of a face using conditional GANs</dc:title>
  <dc:creator>Parth Goel</dc:creator>
  <cp:lastModifiedBy>Parth Goel</cp:lastModifiedBy>
  <cp:revision>61</cp:revision>
  <dcterms:created xsi:type="dcterms:W3CDTF">2022-12-06T23:18:44Z</dcterms:created>
  <dcterms:modified xsi:type="dcterms:W3CDTF">2022-12-08T08:21:27Z</dcterms:modified>
</cp:coreProperties>
</file>